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32"/>
  </p:notesMasterIdLst>
  <p:sldIdLst>
    <p:sldId id="345" r:id="rId4"/>
    <p:sldId id="346" r:id="rId5"/>
    <p:sldId id="257" r:id="rId6"/>
    <p:sldId id="259" r:id="rId7"/>
    <p:sldId id="260" r:id="rId8"/>
    <p:sldId id="261" r:id="rId9"/>
    <p:sldId id="262" r:id="rId10"/>
    <p:sldId id="339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334" r:id="rId23"/>
    <p:sldId id="275" r:id="rId24"/>
    <p:sldId id="276" r:id="rId25"/>
    <p:sldId id="281" r:id="rId26"/>
    <p:sldId id="282" r:id="rId27"/>
    <p:sldId id="283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95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376" autoAdjust="0"/>
  </p:normalViewPr>
  <p:slideViewPr>
    <p:cSldViewPr>
      <p:cViewPr>
        <p:scale>
          <a:sx n="40" d="100"/>
          <a:sy n="40" d="100"/>
        </p:scale>
        <p:origin x="-75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57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05F361-4C0F-48EE-B2F8-D771BC01B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23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5DC4-6C4B-4668-A905-4A37F1654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6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A8501-978E-4B76-AA71-E11353B6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06B4-02ED-431B-9B4C-E5AD463E2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1613" y="1828800"/>
            <a:ext cx="5484812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EF6E-2F4F-44BE-9D55-13AC32918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03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962F-AA8B-47F6-9709-4CB9C636F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5FB4-9EC8-4CB2-8599-AF571A9A7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9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1358-9D51-4A31-89BA-10E7C41D8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4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99F1-7D20-42A1-82FA-4C9F6F9DF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64E36-811D-4DF1-B068-107AD307B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76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71169-36A7-4A08-918F-16A0CDBBD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08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9EA2-D88F-484C-8BB7-302A103D2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7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EF6E-2F4F-44BE-9D55-13AC32918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03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1828800"/>
            <a:ext cx="5484812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A8501-978E-4B76-AA71-E11353B6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06B4-02ED-431B-9B4C-E5AD463E2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0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1613" y="1828800"/>
            <a:ext cx="5484812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EF6E-2F4F-44BE-9D55-13AC32918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0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962F-AA8B-47F6-9709-4CB9C636F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5FB4-9EC8-4CB2-8599-AF571A9A7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91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1358-9D51-4A31-89BA-10E7C41D8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44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99F1-7D20-42A1-82FA-4C9F6F9DF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8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64E36-811D-4DF1-B068-107AD307B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76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71169-36A7-4A08-918F-16A0CDBBD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08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9EA2-D88F-484C-8BB7-302A103D2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7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962F-AA8B-47F6-9709-4CB9C636F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2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1828800"/>
            <a:ext cx="5484812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A8501-978E-4B76-AA71-E11353B6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06B4-02ED-431B-9B4C-E5AD463E2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5FB4-9EC8-4CB2-8599-AF571A9A7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9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1358-9D51-4A31-89BA-10E7C41D8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4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99F1-7D20-42A1-82FA-4C9F6F9DF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64E36-811D-4DF1-B068-107AD307B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7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71169-36A7-4A08-918F-16A0CDBBD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0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9EA2-D88F-484C-8BB7-302A103D2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7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E6E38E07-2A31-4EFD-B250-A6C19993C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z="3200" smtClean="0">
                <a:solidFill>
                  <a:srgbClr val="79551B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3200">
              <a:solidFill>
                <a:srgbClr val="79551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smtClean="0">
                <a:solidFill>
                  <a:srgbClr val="79551B"/>
                </a:solidFill>
              </a:rPr>
              <a:t>A.) Response A</a:t>
            </a:r>
            <a:endParaRPr lang="en-US" sz="2800">
              <a:solidFill>
                <a:srgbClr val="79551B"/>
              </a:solidFill>
            </a:endParaRPr>
          </a:p>
        </p:txBody>
      </p:sp>
      <p:sp>
        <p:nvSpPr>
          <p:cNvPr id="4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smtClean="0">
                <a:solidFill>
                  <a:srgbClr val="79551B"/>
                </a:solidFill>
              </a:rPr>
              <a:t>B.) Response B</a:t>
            </a:r>
            <a:endParaRPr lang="en-US" sz="2800">
              <a:solidFill>
                <a:srgbClr val="79551B"/>
              </a:solidFill>
            </a:endParaRPr>
          </a:p>
        </p:txBody>
      </p:sp>
      <p:sp>
        <p:nvSpPr>
          <p:cNvPr id="5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smtClean="0">
                <a:solidFill>
                  <a:srgbClr val="79551B"/>
                </a:solidFill>
              </a:rPr>
              <a:t>C.) Response C</a:t>
            </a:r>
            <a:endParaRPr lang="en-US" sz="2800">
              <a:solidFill>
                <a:srgbClr val="79551B"/>
              </a:solidFill>
            </a:endParaRPr>
          </a:p>
        </p:txBody>
      </p:sp>
      <p:sp>
        <p:nvSpPr>
          <p:cNvPr id="6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smtClean="0">
                <a:solidFill>
                  <a:srgbClr val="79551B"/>
                </a:solidFill>
              </a:rPr>
              <a:t>D.) Response D</a:t>
            </a:r>
            <a:endParaRPr lang="en-US" sz="2800">
              <a:solidFill>
                <a:srgbClr val="79551B"/>
              </a:solidFill>
            </a:endParaRPr>
          </a:p>
        </p:txBody>
      </p:sp>
      <p:sp>
        <p:nvSpPr>
          <p:cNvPr id="7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smtClean="0">
                <a:solidFill>
                  <a:srgbClr val="79551B"/>
                </a:solidFill>
              </a:rPr>
              <a:t>E.) Response E</a:t>
            </a:r>
            <a:endParaRPr lang="en-US" sz="2800">
              <a:solidFill>
                <a:srgbClr val="79551B"/>
              </a:solidFill>
            </a:endParaRPr>
          </a:p>
        </p:txBody>
      </p:sp>
      <p:sp>
        <p:nvSpPr>
          <p:cNvPr id="8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Percent Complete 100%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00:30</a:t>
            </a:r>
            <a:endParaRPr lang="en-US" sz="140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1024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33%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1025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A*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B*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C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D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E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0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1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2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3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SYJk01emsV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438400"/>
            <a:ext cx="5940425" cy="914400"/>
          </a:xfrm>
        </p:spPr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Early History:</a:t>
            </a:r>
            <a:br>
              <a:rPr lang="en-US" sz="2800" dirty="0" smtClean="0"/>
            </a:br>
            <a:r>
              <a:rPr lang="en-US" sz="2600" dirty="0" smtClean="0"/>
              <a:t>Collapse of Mycenaean Civilization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Dorians</a:t>
            </a:r>
            <a:r>
              <a:rPr lang="en-US" dirty="0" smtClean="0"/>
              <a:t> attacked &amp; burned many Mycenaean cities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Led to decline in economy, trade, &amp; writing under </a:t>
            </a:r>
            <a:r>
              <a:rPr lang="en-US" b="1" u="sng" dirty="0" err="1" smtClean="0">
                <a:solidFill>
                  <a:srgbClr val="FF0000"/>
                </a:solidFill>
              </a:rPr>
              <a:t>Dorians</a:t>
            </a:r>
            <a:endParaRPr lang="en-US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Early History:</a:t>
            </a:r>
            <a:br>
              <a:rPr lang="en-US" sz="2800" dirty="0" smtClean="0"/>
            </a:br>
            <a:r>
              <a:rPr lang="en-US" sz="2800" dirty="0" err="1" smtClean="0"/>
              <a:t>Dorians</a:t>
            </a:r>
            <a:endParaRPr lang="en-US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</a:t>
            </a:r>
            <a:r>
              <a:rPr lang="en-US" b="1" u="sng" dirty="0" smtClean="0">
                <a:solidFill>
                  <a:srgbClr val="FF0000"/>
                </a:solidFill>
              </a:rPr>
              <a:t>Dark Ages</a:t>
            </a:r>
            <a:r>
              <a:rPr lang="en-US" dirty="0" smtClean="0"/>
              <a:t>” of Greek history</a:t>
            </a:r>
          </a:p>
          <a:p>
            <a:pPr eaLnBrk="1" hangingPunct="1"/>
            <a:r>
              <a:rPr lang="en-US" dirty="0" smtClean="0"/>
              <a:t>Less advanced civilization</a:t>
            </a:r>
          </a:p>
          <a:p>
            <a:pPr eaLnBrk="1" hangingPunct="1"/>
            <a:r>
              <a:rPr lang="en-US" dirty="0" smtClean="0"/>
              <a:t>Economy collapsed</a:t>
            </a:r>
          </a:p>
          <a:p>
            <a:pPr eaLnBrk="1" hangingPunct="1"/>
            <a:r>
              <a:rPr lang="en-US" dirty="0" smtClean="0"/>
              <a:t>Trade subsided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No written records exist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Early History:</a:t>
            </a:r>
            <a:br>
              <a:rPr lang="en-US" sz="2800" dirty="0" smtClean="0"/>
            </a:br>
            <a:r>
              <a:rPr lang="en-US" sz="2800" dirty="0" smtClean="0"/>
              <a:t>Epics of Homer (Dorian Age)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828800"/>
            <a:ext cx="6019800" cy="4419600"/>
          </a:xfrm>
        </p:spPr>
        <p:txBody>
          <a:bodyPr/>
          <a:lstStyle/>
          <a:p>
            <a:pPr eaLnBrk="1" hangingPunct="1"/>
            <a:r>
              <a:rPr lang="en-US" u="sng" dirty="0" smtClean="0"/>
              <a:t>No written records </a:t>
            </a:r>
            <a:r>
              <a:rPr lang="en-US" u="sng" dirty="0" smtClean="0">
                <a:sym typeface="Wingdings" pitchFamily="2" charset="2"/>
              </a:rPr>
              <a:t> stories spread through spoken word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Homer was greatest (750-700 B.C.)</a:t>
            </a:r>
          </a:p>
          <a:p>
            <a:pPr lvl="1" eaLnBrk="1" hangingPunct="1"/>
            <a:r>
              <a:rPr lang="en-US" dirty="0" smtClean="0"/>
              <a:t>Blind man who composed epics (narrative poems) celebrating heroic deeds</a:t>
            </a:r>
          </a:p>
          <a:p>
            <a:pPr lvl="1" eaLnBrk="1" hangingPunct="1"/>
            <a:r>
              <a:rPr lang="en-US" b="1" u="sng" dirty="0" smtClean="0">
                <a:solidFill>
                  <a:srgbClr val="FF0000"/>
                </a:solidFill>
              </a:rPr>
              <a:t>Composed </a:t>
            </a:r>
            <a:r>
              <a:rPr lang="en-US" b="1" i="1" u="sng" dirty="0" smtClean="0">
                <a:solidFill>
                  <a:srgbClr val="FF0000"/>
                </a:solidFill>
              </a:rPr>
              <a:t>The Iliad </a:t>
            </a:r>
            <a:r>
              <a:rPr lang="en-US" b="1" u="sng" dirty="0" smtClean="0">
                <a:solidFill>
                  <a:srgbClr val="FF0000"/>
                </a:solidFill>
              </a:rPr>
              <a:t>&amp; </a:t>
            </a:r>
            <a:r>
              <a:rPr lang="en-US" b="1" i="1" u="sng" dirty="0" smtClean="0">
                <a:solidFill>
                  <a:srgbClr val="FF0000"/>
                </a:solidFill>
              </a:rPr>
              <a:t>The Odyssey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en-US" dirty="0" smtClean="0"/>
              <a:t>Trojan War forms backdrop for </a:t>
            </a:r>
            <a:r>
              <a:rPr lang="en-US" i="1" dirty="0" smtClean="0"/>
              <a:t>The Iliad</a:t>
            </a:r>
            <a:endParaRPr lang="en-US" dirty="0" smtClean="0"/>
          </a:p>
        </p:txBody>
      </p:sp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6625"/>
            <a:ext cx="22336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Early History:</a:t>
            </a:r>
            <a:br>
              <a:rPr lang="en-US" sz="2800" dirty="0" smtClean="0"/>
            </a:br>
            <a:r>
              <a:rPr lang="en-US" sz="2800" dirty="0" smtClean="0"/>
              <a:t>Myths Created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828800"/>
            <a:ext cx="5484812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Myths = traditional stories about gods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Attached human qualities to their gods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Zeus was the ruler of the gods who lived on Mt. Olympus with wife, Hera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Athena, goddess of wisdom, daughter of Zeus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Athens named in her honor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1905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79551B"/>
                </a:solidFill>
                <a:latin typeface="Palatino Linotype" pitchFamily="18" charset="0"/>
              </a:rPr>
              <a:t>32g Describe polytheism in the Greek world</a:t>
            </a:r>
          </a:p>
        </p:txBody>
      </p:sp>
      <p:pic>
        <p:nvPicPr>
          <p:cNvPr id="19461" name="Picture 5" descr="1111z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209800"/>
            <a:ext cx="241141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Development of the Polis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828800"/>
            <a:ext cx="5640387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Polis = </a:t>
            </a:r>
            <a:r>
              <a:rPr lang="en-US" b="1" u="sng" dirty="0" smtClean="0">
                <a:solidFill>
                  <a:srgbClr val="FF0000"/>
                </a:solidFill>
              </a:rPr>
              <a:t>city-state</a:t>
            </a:r>
          </a:p>
          <a:p>
            <a:pPr lvl="1" eaLnBrk="1" hangingPunct="1"/>
            <a:r>
              <a:rPr lang="en-US" dirty="0" smtClean="0"/>
              <a:t>Fundamental political unit</a:t>
            </a:r>
          </a:p>
          <a:p>
            <a:pPr eaLnBrk="1" hangingPunct="1"/>
            <a:r>
              <a:rPr lang="en-US" dirty="0" smtClean="0"/>
              <a:t>Advantages</a:t>
            </a:r>
          </a:p>
          <a:p>
            <a:pPr lvl="1" eaLnBrk="1" hangingPunct="1"/>
            <a:r>
              <a:rPr lang="en-US" dirty="0" smtClean="0"/>
              <a:t>Small, easy to control, </a:t>
            </a:r>
            <a:r>
              <a:rPr lang="en-US" b="1" u="sng" dirty="0" smtClean="0">
                <a:solidFill>
                  <a:srgbClr val="FF0000"/>
                </a:solidFill>
              </a:rPr>
              <a:t>centralized</a:t>
            </a:r>
          </a:p>
          <a:p>
            <a:pPr eaLnBrk="1" hangingPunct="1"/>
            <a:r>
              <a:rPr lang="en-US" dirty="0" smtClean="0"/>
              <a:t>Disadvantages</a:t>
            </a:r>
          </a:p>
          <a:p>
            <a:pPr lvl="1" eaLnBrk="1" hangingPunct="1"/>
            <a:r>
              <a:rPr lang="en-US" dirty="0" smtClean="0"/>
              <a:t>Controlled little territory, many rivals nearby, </a:t>
            </a:r>
            <a:r>
              <a:rPr lang="en-US" b="1" u="sng" dirty="0" smtClean="0">
                <a:solidFill>
                  <a:srgbClr val="FF0000"/>
                </a:solidFill>
              </a:rPr>
              <a:t>greater chance for conflict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Different Forms of Greek Gov’t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Monarchy</a:t>
            </a:r>
          </a:p>
          <a:p>
            <a:pPr eaLnBrk="1" hangingPunct="1"/>
            <a:r>
              <a:rPr lang="en-US" dirty="0" smtClean="0"/>
              <a:t>Aristocracy</a:t>
            </a:r>
          </a:p>
          <a:p>
            <a:pPr eaLnBrk="1" hangingPunct="1"/>
            <a:r>
              <a:rPr lang="en-US" dirty="0" smtClean="0"/>
              <a:t>Oligarchy</a:t>
            </a:r>
          </a:p>
          <a:p>
            <a:pPr eaLnBrk="1" hangingPunct="1"/>
            <a:r>
              <a:rPr lang="en-US" dirty="0" smtClean="0"/>
              <a:t>Direct Democracy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Different Forms of Greek Gov’t</a:t>
            </a:r>
            <a:br>
              <a:rPr lang="en-US" sz="2800" dirty="0" smtClean="0"/>
            </a:br>
            <a:r>
              <a:rPr lang="en-US" sz="2800" dirty="0" smtClean="0"/>
              <a:t>Monarchy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ruled by a </a:t>
            </a:r>
            <a:r>
              <a:rPr lang="en-US" b="1" u="sng" dirty="0" smtClean="0">
                <a:solidFill>
                  <a:srgbClr val="FF0000"/>
                </a:solidFill>
              </a:rPr>
              <a:t>king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Rule is hereditary</a:t>
            </a:r>
          </a:p>
          <a:p>
            <a:pPr eaLnBrk="1" hangingPunct="1"/>
            <a:r>
              <a:rPr lang="en-US" dirty="0" smtClean="0"/>
              <a:t>Some rulers claim divine right</a:t>
            </a:r>
          </a:p>
          <a:p>
            <a:pPr eaLnBrk="1" hangingPunct="1"/>
            <a:r>
              <a:rPr lang="en-US" dirty="0" smtClean="0"/>
              <a:t>Practiced in </a:t>
            </a:r>
            <a:r>
              <a:rPr lang="en-US" b="1" u="sng" dirty="0" smtClean="0">
                <a:solidFill>
                  <a:srgbClr val="FF0000"/>
                </a:solidFill>
              </a:rPr>
              <a:t>Mycenae</a:t>
            </a:r>
            <a:r>
              <a:rPr lang="en-US" dirty="0" smtClean="0"/>
              <a:t> by 2000 B.C.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2895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Different Forms of Greek Gov’t</a:t>
            </a:r>
            <a:br>
              <a:rPr lang="en-US" sz="2800" dirty="0" smtClean="0"/>
            </a:br>
            <a:r>
              <a:rPr lang="en-US" sz="2800" dirty="0" smtClean="0"/>
              <a:t>Aristocracy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81200"/>
            <a:ext cx="5484813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State ruled by </a:t>
            </a:r>
            <a:r>
              <a:rPr lang="en-US" b="1" u="sng" dirty="0" smtClean="0">
                <a:solidFill>
                  <a:srgbClr val="FF0000"/>
                </a:solidFill>
              </a:rPr>
              <a:t>nobility</a:t>
            </a:r>
          </a:p>
          <a:p>
            <a:pPr eaLnBrk="1" hangingPunct="1"/>
            <a:r>
              <a:rPr lang="en-US" dirty="0" smtClean="0"/>
              <a:t>Rule is hereditary &amp; based on family ties, social rank, &amp; wealth</a:t>
            </a:r>
          </a:p>
          <a:p>
            <a:pPr eaLnBrk="1" hangingPunct="1"/>
            <a:r>
              <a:rPr lang="en-US" dirty="0" smtClean="0"/>
              <a:t>Social status and wealth support ruler’s authority</a:t>
            </a:r>
          </a:p>
          <a:p>
            <a:pPr eaLnBrk="1" hangingPunct="1"/>
            <a:r>
              <a:rPr lang="en-US" dirty="0" smtClean="0"/>
              <a:t>Practiced in </a:t>
            </a:r>
            <a:r>
              <a:rPr lang="en-US" b="1" u="sng" dirty="0" smtClean="0">
                <a:solidFill>
                  <a:srgbClr val="FF0000"/>
                </a:solidFill>
              </a:rPr>
              <a:t>Athens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prior to 594 B.C.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295400"/>
            <a:ext cx="6461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Different Forms of Greek Gov’t</a:t>
            </a:r>
            <a:br>
              <a:rPr lang="en-US" sz="2800" dirty="0" smtClean="0"/>
            </a:br>
            <a:r>
              <a:rPr lang="en-US" sz="2800" dirty="0" smtClean="0"/>
              <a:t>Oligarchy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828800"/>
            <a:ext cx="4954587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State </a:t>
            </a:r>
            <a:r>
              <a:rPr lang="en-US" b="1" u="sng" dirty="0" smtClean="0">
                <a:solidFill>
                  <a:srgbClr val="FF0000"/>
                </a:solidFill>
              </a:rPr>
              <a:t>ruled by a small group of citizens</a:t>
            </a:r>
          </a:p>
          <a:p>
            <a:pPr eaLnBrk="1" hangingPunct="1"/>
            <a:r>
              <a:rPr lang="en-US" dirty="0" smtClean="0"/>
              <a:t>Rule is based on wealth or ability</a:t>
            </a:r>
          </a:p>
          <a:p>
            <a:pPr eaLnBrk="1" hangingPunct="1"/>
            <a:r>
              <a:rPr lang="en-US" dirty="0" smtClean="0"/>
              <a:t>Ruling group controls military</a:t>
            </a:r>
          </a:p>
          <a:p>
            <a:pPr eaLnBrk="1" hangingPunct="1"/>
            <a:r>
              <a:rPr lang="en-US" dirty="0" smtClean="0"/>
              <a:t>Practiced in </a:t>
            </a:r>
            <a:r>
              <a:rPr lang="en-US" b="1" u="sng" dirty="0" smtClean="0">
                <a:solidFill>
                  <a:srgbClr val="FF0000"/>
                </a:solidFill>
              </a:rPr>
              <a:t>Sparta</a:t>
            </a:r>
            <a:r>
              <a:rPr lang="en-US" dirty="0" smtClean="0"/>
              <a:t> by 500 B.C.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2514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1295400"/>
            <a:ext cx="5508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5484813" cy="91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Different Forms of Greek Gov’t</a:t>
            </a:r>
            <a:br>
              <a:rPr lang="en-US" sz="2800" dirty="0" smtClean="0"/>
            </a:br>
            <a:r>
              <a:rPr lang="en-US" sz="2800" dirty="0" smtClean="0"/>
              <a:t>Direct Democracy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828800"/>
            <a:ext cx="4421187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State </a:t>
            </a:r>
            <a:r>
              <a:rPr lang="en-US" b="1" u="sng" dirty="0" smtClean="0">
                <a:solidFill>
                  <a:srgbClr val="FF0000"/>
                </a:solidFill>
              </a:rPr>
              <a:t>ruled by its citizens</a:t>
            </a:r>
          </a:p>
          <a:p>
            <a:pPr eaLnBrk="1" hangingPunct="1"/>
            <a:r>
              <a:rPr lang="en-US" dirty="0" smtClean="0"/>
              <a:t>Rule is based on citizenship</a:t>
            </a:r>
          </a:p>
          <a:p>
            <a:pPr eaLnBrk="1" hangingPunct="1"/>
            <a:r>
              <a:rPr lang="en-US" dirty="0" smtClean="0"/>
              <a:t>Majority rule decides vote</a:t>
            </a:r>
          </a:p>
          <a:p>
            <a:pPr eaLnBrk="1" hangingPunct="1"/>
            <a:r>
              <a:rPr lang="en-US" dirty="0" smtClean="0"/>
              <a:t>Practiced in </a:t>
            </a:r>
            <a:r>
              <a:rPr lang="en-US" b="1" u="sng" dirty="0" smtClean="0">
                <a:solidFill>
                  <a:srgbClr val="FF0000"/>
                </a:solidFill>
              </a:rPr>
              <a:t>Athens by about 500 B.C.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209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95400"/>
            <a:ext cx="806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609600"/>
            <a:ext cx="10650072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2445007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Greece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952" y="6267510"/>
            <a:ext cx="293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Mediterranean Sea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9105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Ionian Sea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9636" y="5867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Crete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8901" y="499122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Sparta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9105" y="4128957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Athens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4791165"/>
            <a:ext cx="228600" cy="20005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3265569" y="3921999"/>
            <a:ext cx="203536" cy="2069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951121" y="1868905"/>
            <a:ext cx="533400" cy="4638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1434354"/>
            <a:ext cx="206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Mt. Olympus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9105" y="266417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Aegean Sea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515782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Turkey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Places in Athens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828800"/>
            <a:ext cx="5640387" cy="38862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Acropolis</a:t>
            </a:r>
          </a:p>
          <a:p>
            <a:pPr lvl="1" eaLnBrk="1" hangingPunct="1"/>
            <a:r>
              <a:rPr lang="en-US" dirty="0" smtClean="0"/>
              <a:t>Fortified hilltop where citizens would gather to discuss city gov’t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Agora</a:t>
            </a:r>
          </a:p>
          <a:p>
            <a:pPr lvl="1" eaLnBrk="1" hangingPunct="1"/>
            <a:r>
              <a:rPr lang="en-US" dirty="0" smtClean="0"/>
              <a:t>Marketplace</a:t>
            </a:r>
          </a:p>
        </p:txBody>
      </p:sp>
      <p:pic>
        <p:nvPicPr>
          <p:cNvPr id="91140" name="Picture 4" descr="Acropolis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29088"/>
            <a:ext cx="46482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725 B.C.</a:t>
            </a:r>
            <a:br>
              <a:rPr lang="en-US" sz="2800" smtClean="0"/>
            </a:br>
            <a:r>
              <a:rPr lang="en-US" sz="2800" u="sng" smtClean="0"/>
              <a:t>Sparta conquers Messenia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Made them helots</a:t>
            </a:r>
          </a:p>
          <a:p>
            <a:pPr lvl="1" eaLnBrk="1" hangingPunct="1"/>
            <a:r>
              <a:rPr lang="en-US" dirty="0" smtClean="0"/>
              <a:t>Peasants forced to stay on the land they worked and turn over half their crop each year to the Spartans</a:t>
            </a:r>
          </a:p>
        </p:txBody>
      </p:sp>
      <p:pic>
        <p:nvPicPr>
          <p:cNvPr id="27652" name="Picture 4" descr="sp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4267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650 B.C.</a:t>
            </a:r>
            <a:br>
              <a:rPr lang="en-US" sz="2800" dirty="0" smtClean="0"/>
            </a:br>
            <a:r>
              <a:rPr lang="en-US" sz="2800" dirty="0" smtClean="0"/>
              <a:t>Spartans put down </a:t>
            </a:r>
            <a:r>
              <a:rPr lang="en-US" sz="2800" dirty="0" err="1" smtClean="0"/>
              <a:t>Messenian</a:t>
            </a:r>
            <a:r>
              <a:rPr lang="en-US" sz="2800" dirty="0" smtClean="0"/>
              <a:t> revolt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981200"/>
            <a:ext cx="5484812" cy="3733800"/>
          </a:xfrm>
        </p:spPr>
        <p:txBody>
          <a:bodyPr/>
          <a:lstStyle/>
          <a:p>
            <a:pPr eaLnBrk="1" hangingPunct="1"/>
            <a:r>
              <a:rPr lang="en-US" smtClean="0"/>
              <a:t>In response, Spartans made themselves a </a:t>
            </a:r>
            <a:r>
              <a:rPr lang="en-US" b="1" u="sng" smtClean="0">
                <a:solidFill>
                  <a:srgbClr val="FF0000"/>
                </a:solidFill>
              </a:rPr>
              <a:t>strong, highly-disciplined military state</a:t>
            </a:r>
          </a:p>
        </p:txBody>
      </p:sp>
      <p:pic>
        <p:nvPicPr>
          <p:cNvPr id="28676" name="Picture 4" descr="070308_300_stor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44196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Sparta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Government</a:t>
            </a:r>
          </a:p>
          <a:p>
            <a:pPr lvl="1" eaLnBrk="1" hangingPunct="1"/>
            <a:r>
              <a:rPr lang="en-US" b="1" u="sng" dirty="0" smtClean="0">
                <a:solidFill>
                  <a:srgbClr val="FF0000"/>
                </a:solidFill>
              </a:rPr>
              <a:t>Council of Elders</a:t>
            </a:r>
            <a:r>
              <a:rPr lang="en-US" dirty="0" smtClean="0"/>
              <a:t> – 30 older citizens</a:t>
            </a:r>
          </a:p>
          <a:p>
            <a:pPr lvl="1" eaLnBrk="1" hangingPunct="1"/>
            <a:r>
              <a:rPr lang="en-US" b="1" u="sng" dirty="0" smtClean="0">
                <a:solidFill>
                  <a:srgbClr val="FF0000"/>
                </a:solidFill>
              </a:rPr>
              <a:t>2 kings</a:t>
            </a:r>
            <a:r>
              <a:rPr lang="en-US" dirty="0" smtClean="0"/>
              <a:t> ruled over Sparta’s military forces</a:t>
            </a:r>
          </a:p>
          <a:p>
            <a:pPr eaLnBrk="1" hangingPunct="1"/>
            <a:r>
              <a:rPr lang="en-US" dirty="0" smtClean="0"/>
              <a:t>Valued duty, strength, &amp; discipline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Sparta</a:t>
            </a:r>
            <a:br>
              <a:rPr lang="en-US" sz="2800" smtClean="0"/>
            </a:br>
            <a:r>
              <a:rPr lang="en-US" sz="2800" u="sng" smtClean="0"/>
              <a:t>Daily Life - Boys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828800"/>
            <a:ext cx="5792787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FF0000"/>
                </a:solidFill>
                <a:hlinkClick r:id="rId2"/>
              </a:rPr>
              <a:t>Centered on military training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Boys left at age 7 – moved into army barracks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Days spent marching, fighting, exercising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All weather – only tunics, no shoes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 blankets, slept on hard benches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Bowl of black porridge (encouraged to steal)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Produced tough, resourceful soldiers</a:t>
            </a:r>
          </a:p>
        </p:txBody>
      </p:sp>
      <p:pic>
        <p:nvPicPr>
          <p:cNvPr id="34820" name="Picture 4" descr="FCJG300-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048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Sparta</a:t>
            </a:r>
            <a:br>
              <a:rPr lang="en-US" sz="2800" smtClean="0"/>
            </a:br>
            <a:r>
              <a:rPr lang="en-US" sz="2800" u="sng" smtClean="0"/>
              <a:t>Daily Life - Girls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FF0000"/>
                </a:solidFill>
              </a:rPr>
              <a:t>Service to Sparta above everything else</a:t>
            </a:r>
          </a:p>
          <a:p>
            <a:pPr eaLnBrk="1" hangingPunct="1"/>
            <a:r>
              <a:rPr lang="en-US" smtClean="0"/>
              <a:t>Taught to be mothers, wives</a:t>
            </a:r>
          </a:p>
          <a:p>
            <a:pPr eaLnBrk="1" hangingPunct="1"/>
            <a:r>
              <a:rPr lang="en-US" smtClean="0"/>
              <a:t>“Come back </a:t>
            </a:r>
            <a:r>
              <a:rPr lang="en-US" i="1" u="sng" smtClean="0"/>
              <a:t>with</a:t>
            </a:r>
            <a:r>
              <a:rPr lang="en-US" smtClean="0"/>
              <a:t> your shield or </a:t>
            </a:r>
            <a:r>
              <a:rPr lang="en-US" i="1" u="sng" smtClean="0"/>
              <a:t>on</a:t>
            </a:r>
            <a:r>
              <a:rPr lang="en-US" smtClean="0"/>
              <a:t> it.”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621 B.C.</a:t>
            </a:r>
            <a:br>
              <a:rPr lang="en-US" sz="2800" smtClean="0"/>
            </a:br>
            <a:r>
              <a:rPr lang="en-US" sz="2800" u="sng" smtClean="0"/>
              <a:t>Draco (Athens) writes the first legal code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905000"/>
            <a:ext cx="5484812" cy="3810000"/>
          </a:xfrm>
        </p:spPr>
        <p:txBody>
          <a:bodyPr/>
          <a:lstStyle/>
          <a:p>
            <a:pPr eaLnBrk="1" hangingPunct="1"/>
            <a:r>
              <a:rPr lang="en-US" dirty="0" smtClean="0"/>
              <a:t>Code based on idea that </a:t>
            </a:r>
            <a:r>
              <a:rPr lang="en-US" b="1" u="sng" dirty="0" smtClean="0">
                <a:solidFill>
                  <a:srgbClr val="FF0000"/>
                </a:solidFill>
              </a:rPr>
              <a:t>all Athenians were created equal</a:t>
            </a:r>
          </a:p>
          <a:p>
            <a:pPr eaLnBrk="1" hangingPunct="1"/>
            <a:r>
              <a:rPr lang="en-US" dirty="0" smtClean="0"/>
              <a:t>Harsh punishment</a:t>
            </a:r>
          </a:p>
          <a:p>
            <a:pPr lvl="1" eaLnBrk="1" hangingPunct="1"/>
            <a:r>
              <a:rPr lang="en-US" dirty="0" smtClean="0"/>
              <a:t>Death for nearly every crime</a:t>
            </a:r>
          </a:p>
        </p:txBody>
      </p:sp>
      <p:pic>
        <p:nvPicPr>
          <p:cNvPr id="31748" name="Picture 5" descr="soc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594 B.C.</a:t>
            </a:r>
            <a:br>
              <a:rPr lang="en-US" sz="2800" dirty="0" smtClean="0"/>
            </a:br>
            <a:r>
              <a:rPr lang="en-US" sz="2800" u="sng" dirty="0" smtClean="0"/>
              <a:t>Athenian aristocrats choose Solon to govern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981200"/>
            <a:ext cx="5484812" cy="3733800"/>
          </a:xfrm>
        </p:spPr>
        <p:txBody>
          <a:bodyPr/>
          <a:lstStyle/>
          <a:p>
            <a:pPr eaLnBrk="1" hangingPunct="1"/>
            <a:r>
              <a:rPr lang="en-US" dirty="0" smtClean="0"/>
              <a:t>Outlawed debt slavery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All citizens could participate in the Assembly</a:t>
            </a:r>
          </a:p>
        </p:txBody>
      </p:sp>
      <p:pic>
        <p:nvPicPr>
          <p:cNvPr id="32772" name="Picture 5" descr="so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38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500 B.C.</a:t>
            </a:r>
            <a:br>
              <a:rPr lang="en-US" sz="2800" dirty="0" smtClean="0"/>
            </a:br>
            <a:r>
              <a:rPr lang="en-US" sz="2800" u="sng" dirty="0" smtClean="0"/>
              <a:t>Cleisthenes introduces political reforms in Athens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905000"/>
            <a:ext cx="5484812" cy="3810000"/>
          </a:xfrm>
        </p:spPr>
        <p:txBody>
          <a:bodyPr/>
          <a:lstStyle/>
          <a:p>
            <a:pPr eaLnBrk="1" hangingPunct="1"/>
            <a:r>
              <a:rPr lang="en-US" smtClean="0"/>
              <a:t>Allowed all citizens to introduce laws</a:t>
            </a:r>
          </a:p>
          <a:p>
            <a:pPr eaLnBrk="1" hangingPunct="1"/>
            <a:r>
              <a:rPr lang="en-US" b="1" u="sng" smtClean="0">
                <a:solidFill>
                  <a:srgbClr val="FF0000"/>
                </a:solidFill>
              </a:rPr>
              <a:t>Created Council of 500</a:t>
            </a:r>
          </a:p>
          <a:p>
            <a:pPr lvl="1" eaLnBrk="1" hangingPunct="1"/>
            <a:r>
              <a:rPr lang="en-US" smtClean="0"/>
              <a:t>Chosen at random, proposed laws, counseled Assembly</a:t>
            </a:r>
          </a:p>
        </p:txBody>
      </p:sp>
      <p:pic>
        <p:nvPicPr>
          <p:cNvPr id="33796" name="Picture 5" descr="t2-1cleisth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52900"/>
            <a:ext cx="3352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Greek Geography:</a:t>
            </a:r>
            <a:br>
              <a:rPr lang="en-US" sz="2800" dirty="0" smtClean="0"/>
            </a:br>
            <a:r>
              <a:rPr lang="en-US" sz="2800" b="1" u="sng" dirty="0" smtClean="0">
                <a:solidFill>
                  <a:srgbClr val="FF0000"/>
                </a:solidFill>
              </a:rPr>
              <a:t>Location “Around” The Seas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828800"/>
            <a:ext cx="5484812" cy="4419600"/>
          </a:xfrm>
        </p:spPr>
        <p:txBody>
          <a:bodyPr/>
          <a:lstStyle/>
          <a:p>
            <a:pPr eaLnBrk="1" hangingPunct="1"/>
            <a:r>
              <a:rPr lang="en-US" u="sng" dirty="0" smtClean="0"/>
              <a:t>2,000 islands </a:t>
            </a:r>
            <a:r>
              <a:rPr lang="en-US" dirty="0" smtClean="0"/>
              <a:t>on Aegean &amp; Ionian Seas</a:t>
            </a:r>
          </a:p>
          <a:p>
            <a:pPr eaLnBrk="1" hangingPunct="1"/>
            <a:r>
              <a:rPr lang="en-US" dirty="0" smtClean="0"/>
              <a:t>Provided </a:t>
            </a:r>
            <a:r>
              <a:rPr lang="en-US" u="sng" dirty="0" smtClean="0"/>
              <a:t>transportation </a:t>
            </a:r>
            <a:r>
              <a:rPr lang="en-US" dirty="0" smtClean="0"/>
              <a:t>link for various regions of Greece</a:t>
            </a:r>
          </a:p>
          <a:p>
            <a:pPr eaLnBrk="1" hangingPunct="1"/>
            <a:r>
              <a:rPr lang="en-US" dirty="0" smtClean="0"/>
              <a:t>Connected Greece to other societies through </a:t>
            </a:r>
            <a:r>
              <a:rPr lang="en-US" u="sng" dirty="0" smtClean="0"/>
              <a:t>trade</a:t>
            </a:r>
          </a:p>
          <a:p>
            <a:pPr lvl="1" eaLnBrk="1" hangingPunct="1"/>
            <a:r>
              <a:rPr lang="en-US" dirty="0" smtClean="0"/>
              <a:t>Greece lacked </a:t>
            </a:r>
            <a:r>
              <a:rPr lang="en-US" u="sng" dirty="0" smtClean="0"/>
              <a:t>natural resources </a:t>
            </a:r>
            <a:r>
              <a:rPr lang="en-US" dirty="0" smtClean="0"/>
              <a:t>– used sea to get them from other lands</a:t>
            </a:r>
          </a:p>
        </p:txBody>
      </p:sp>
      <p:pic>
        <p:nvPicPr>
          <p:cNvPr id="9220" name="Picture 4" descr="AegeanSeaEphesusShoreline2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45000"/>
            <a:ext cx="3048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Greek Geography:</a:t>
            </a:r>
            <a:br>
              <a:rPr lang="en-US" sz="2800" dirty="0" smtClean="0"/>
            </a:br>
            <a:r>
              <a:rPr lang="en-US" sz="2800" b="1" u="sng" dirty="0" smtClean="0">
                <a:solidFill>
                  <a:srgbClr val="FF0000"/>
                </a:solidFill>
              </a:rPr>
              <a:t>Rugged Mountains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75% of land covered by </a:t>
            </a:r>
            <a:r>
              <a:rPr lang="en-US" dirty="0" err="1" smtClean="0"/>
              <a:t>mtns</a:t>
            </a:r>
            <a:endParaRPr lang="en-US" dirty="0" smtClean="0"/>
          </a:p>
          <a:p>
            <a:pPr eaLnBrk="1" hangingPunct="1"/>
            <a:r>
              <a:rPr lang="en-US" dirty="0" smtClean="0"/>
              <a:t>Made </a:t>
            </a:r>
            <a:r>
              <a:rPr lang="en-US" u="sng" dirty="0" smtClean="0"/>
              <a:t>unification </a:t>
            </a:r>
            <a:r>
              <a:rPr lang="en-US" dirty="0" smtClean="0"/>
              <a:t>difficult</a:t>
            </a:r>
          </a:p>
          <a:p>
            <a:pPr lvl="1" eaLnBrk="1" hangingPunct="1"/>
            <a:r>
              <a:rPr lang="en-US" dirty="0" smtClean="0"/>
              <a:t>Developed into small, </a:t>
            </a:r>
            <a:r>
              <a:rPr lang="en-US" u="sng" dirty="0" smtClean="0"/>
              <a:t>independent communities </a:t>
            </a:r>
            <a:r>
              <a:rPr lang="en-US" dirty="0" smtClean="0"/>
              <a:t>called </a:t>
            </a:r>
            <a:r>
              <a:rPr lang="en-US" u="sng" dirty="0" smtClean="0"/>
              <a:t>city-states</a:t>
            </a:r>
          </a:p>
          <a:p>
            <a:pPr lvl="1" eaLnBrk="1" hangingPunct="1"/>
            <a:r>
              <a:rPr lang="en-US" dirty="0" smtClean="0"/>
              <a:t>Loyalty lay with these city-states</a:t>
            </a:r>
          </a:p>
        </p:txBody>
      </p:sp>
      <p:pic>
        <p:nvPicPr>
          <p:cNvPr id="11268" name="Picture 4" descr="istockphoto_847406_greek_mountain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35052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27550"/>
            <a:ext cx="4572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Greek Geography:</a:t>
            </a:r>
            <a:br>
              <a:rPr lang="en-US" sz="2800" dirty="0" smtClean="0"/>
            </a:br>
            <a:r>
              <a:rPr lang="en-US" sz="2800" b="1" u="sng" dirty="0" smtClean="0">
                <a:solidFill>
                  <a:srgbClr val="FF0000"/>
                </a:solidFill>
              </a:rPr>
              <a:t>Little Fertile Farmland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Resulted in small </a:t>
            </a:r>
            <a:r>
              <a:rPr lang="en-US" u="sng" dirty="0" smtClean="0"/>
              <a:t>population</a:t>
            </a:r>
          </a:p>
          <a:p>
            <a:pPr eaLnBrk="1" hangingPunct="1"/>
            <a:r>
              <a:rPr lang="en-US" dirty="0" smtClean="0"/>
              <a:t>Created a need for </a:t>
            </a:r>
            <a:r>
              <a:rPr lang="en-US" u="sng" dirty="0" smtClean="0"/>
              <a:t>colonies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Greek Geography:</a:t>
            </a:r>
            <a:br>
              <a:rPr lang="en-US" sz="2800" dirty="0" smtClean="0"/>
            </a:br>
            <a:r>
              <a:rPr lang="en-US" sz="2800" b="1" u="sng" dirty="0" smtClean="0">
                <a:solidFill>
                  <a:srgbClr val="FF0000"/>
                </a:solidFill>
              </a:rPr>
              <a:t>Moderate Climate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828800"/>
            <a:ext cx="3578225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Moderate temps (48˚ winter, 80˚ summer)</a:t>
            </a:r>
          </a:p>
          <a:p>
            <a:pPr eaLnBrk="1" hangingPunct="1"/>
            <a:r>
              <a:rPr lang="en-US" dirty="0" smtClean="0"/>
              <a:t>Developed an </a:t>
            </a:r>
            <a:r>
              <a:rPr lang="en-US" u="sng" dirty="0" smtClean="0"/>
              <a:t>outdoor </a:t>
            </a:r>
            <a:r>
              <a:rPr lang="en-US" dirty="0" smtClean="0"/>
              <a:t>life for Greek males</a:t>
            </a:r>
          </a:p>
          <a:p>
            <a:pPr lvl="1" eaLnBrk="1" hangingPunct="1"/>
            <a:r>
              <a:rPr lang="en-US" dirty="0" err="1" smtClean="0"/>
              <a:t>Exs</a:t>
            </a:r>
            <a:r>
              <a:rPr lang="en-US" dirty="0" smtClean="0"/>
              <a:t>: meetings, discussions</a:t>
            </a:r>
          </a:p>
        </p:txBody>
      </p:sp>
      <p:pic>
        <p:nvPicPr>
          <p:cNvPr id="13316" name="Picture 4" descr="6a8d1941-633e-429c-9607-52ca28232a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451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1613" y="838200"/>
            <a:ext cx="5487987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Early History:</a:t>
            </a:r>
            <a:br>
              <a:rPr lang="en-US" sz="2800" dirty="0" smtClean="0"/>
            </a:br>
            <a:r>
              <a:rPr lang="en-US" sz="2800" dirty="0" smtClean="0"/>
              <a:t>Mycenaean Adaptation of Minoan Culture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981200"/>
            <a:ext cx="5484812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Came into contact with Minoans around 1500 B.C.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Adapted Minoan writing system, artistic design, &amp; culture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Later formed core of Greek religious practices, politics, &amp; literature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Western civilization has its roots in these two early Mediterranean civilizations</a:t>
            </a:r>
          </a:p>
        </p:txBody>
      </p:sp>
      <p:pic>
        <p:nvPicPr>
          <p:cNvPr id="14340" name="Picture 4" descr="mycenae07-2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895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mycen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5146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cd_awh2005_0618376798_P124_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425"/>
            <a:ext cx="91440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457200" y="4495800"/>
            <a:ext cx="22098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Early History:</a:t>
            </a:r>
            <a:br>
              <a:rPr lang="en-US" sz="2800" dirty="0" smtClean="0"/>
            </a:br>
            <a:r>
              <a:rPr lang="en-US" sz="2800" dirty="0" smtClean="0"/>
              <a:t>The Trojan War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828800"/>
            <a:ext cx="434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1200s B.C. – Mycenaean’s fought 10-yr war against Troy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Provided basis for </a:t>
            </a:r>
            <a:r>
              <a:rPr lang="en-US" sz="2400" u="sng" dirty="0" smtClean="0"/>
              <a:t>legend/epic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Says Greek army destroyed Troy because Trojan prince had kidnapped Helen, beautiful wife of Greek king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FF0000"/>
                </a:solidFill>
              </a:rPr>
              <a:t>May have contributed to collapse of Mycenaean civilization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62138"/>
            <a:ext cx="4148137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12811</TotalTime>
  <Words>717</Words>
  <Application>Microsoft Office PowerPoint</Application>
  <PresentationFormat>On-screen Show (4:3)</PresentationFormat>
  <Paragraphs>129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Corinthian columns design template</vt:lpstr>
      <vt:lpstr>iRespondQuestionMaster</vt:lpstr>
      <vt:lpstr>iRespondGraphMaster</vt:lpstr>
      <vt:lpstr>Ancient Greece</vt:lpstr>
      <vt:lpstr>PowerPoint Presentation</vt:lpstr>
      <vt:lpstr>Greek Geography: Location “Around” The Seas</vt:lpstr>
      <vt:lpstr>Greek Geography: Rugged Mountains</vt:lpstr>
      <vt:lpstr>Greek Geography: Little Fertile Farmland</vt:lpstr>
      <vt:lpstr>Greek Geography: Moderate Climate</vt:lpstr>
      <vt:lpstr>Early History: Mycenaean Adaptation of Minoan Culture</vt:lpstr>
      <vt:lpstr>PowerPoint Presentation</vt:lpstr>
      <vt:lpstr>Early History: The Trojan War</vt:lpstr>
      <vt:lpstr>Early History: Collapse of Mycenaean Civilization</vt:lpstr>
      <vt:lpstr>Early History: Dorians</vt:lpstr>
      <vt:lpstr>Early History: Epics of Homer (Dorian Age)</vt:lpstr>
      <vt:lpstr>Early History: Myths Created</vt:lpstr>
      <vt:lpstr>Development of the Polis</vt:lpstr>
      <vt:lpstr>Different Forms of Greek Gov’t</vt:lpstr>
      <vt:lpstr>Different Forms of Greek Gov’t Monarchy</vt:lpstr>
      <vt:lpstr>Different Forms of Greek Gov’t Aristocracy</vt:lpstr>
      <vt:lpstr>Different Forms of Greek Gov’t Oligarchy</vt:lpstr>
      <vt:lpstr>Different Forms of Greek Gov’t Direct Democracy</vt:lpstr>
      <vt:lpstr>Important Places in Athens</vt:lpstr>
      <vt:lpstr>725 B.C. Sparta conquers Messenia</vt:lpstr>
      <vt:lpstr>650 B.C. Spartans put down Messenian revolt</vt:lpstr>
      <vt:lpstr>Sparta</vt:lpstr>
      <vt:lpstr>Sparta Daily Life - Boys</vt:lpstr>
      <vt:lpstr>Sparta Daily Life - Girls</vt:lpstr>
      <vt:lpstr>621 B.C. Draco (Athens) writes the first legal code</vt:lpstr>
      <vt:lpstr>594 B.C. Athenian aristocrats choose Solon to govern</vt:lpstr>
      <vt:lpstr>500 B.C. Cleisthenes introduces political reforms in Athens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AKS 32: Ancient Greece &amp; Rome</dc:title>
  <dc:creator>Home</dc:creator>
  <cp:lastModifiedBy>Katy Sanderson</cp:lastModifiedBy>
  <cp:revision>145</cp:revision>
  <dcterms:created xsi:type="dcterms:W3CDTF">2009-03-18T01:05:26Z</dcterms:created>
  <dcterms:modified xsi:type="dcterms:W3CDTF">2015-07-01T19:13:53Z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TC011594391033</vt:lpwstr>
  </property>
  <property fmtid="{D5CDD505-2E9C-101B-9397-08002B2CF9AE}" pid="3" name="ShowTimer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