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7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CD94-0B78-418E-92A7-C47A064957A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A37C-77CF-4FCE-93F9-95A42AEF7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3/08/technology/snap-makes-a-bet-on-the-cultural-supremacy-of-the-camera.html" TargetMode="External"/><Relationship Id="rId2" Type="http://schemas.openxmlformats.org/officeDocument/2006/relationships/hyperlink" Target="https://www.yale.edu/about-yale/yale-fac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kWBhP0EQ1l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088"/>
            <a:ext cx="11049000" cy="4551363"/>
          </a:xfrm>
        </p:spPr>
        <p:txBody>
          <a:bodyPr/>
          <a:lstStyle/>
          <a:p>
            <a:r>
              <a:rPr lang="en-US" b="1" dirty="0"/>
              <a:t>Book </a:t>
            </a:r>
            <a:r>
              <a:rPr lang="en-US" dirty="0"/>
              <a:t>--- Sample is based on passages provided.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Author Last Name, First Name. </a:t>
            </a:r>
            <a:r>
              <a:rPr lang="en-US" i="1" dirty="0"/>
              <a:t>Book Title </a:t>
            </a:r>
            <a:r>
              <a:rPr lang="en-US" dirty="0"/>
              <a:t>(City of Publication, Publication Group, Date of Publication), page number.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Bergan, Doris. </a:t>
            </a:r>
            <a:r>
              <a:rPr lang="en-US" i="1" dirty="0"/>
              <a:t>The Holocaust: A Concise History </a:t>
            </a:r>
            <a:r>
              <a:rPr lang="en-US" dirty="0"/>
              <a:t>(Lanham: The </a:t>
            </a:r>
            <a:r>
              <a:rPr lang="en-US" dirty="0" err="1"/>
              <a:t>Rowman</a:t>
            </a:r>
            <a:r>
              <a:rPr lang="en-US" dirty="0"/>
              <a:t> &amp; Littlefield Publishing Group, Inc., 2009), page number.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/>
              <a:t>CMS Citation Guide</a:t>
            </a:r>
            <a:endParaRPr lang="en-US" sz="6000" b="1" u="sng" dirty="0"/>
          </a:p>
        </p:txBody>
      </p:sp>
    </p:spTree>
    <p:extLst>
      <p:ext uri="{BB962C8B-B14F-4D97-AF65-F5344CB8AC3E}">
        <p14:creationId xmlns:p14="http://schemas.microsoft.com/office/powerpoint/2010/main" val="37631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CMS Citation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3" y="1487054"/>
            <a:ext cx="11665527" cy="5172363"/>
          </a:xfrm>
        </p:spPr>
        <p:txBody>
          <a:bodyPr>
            <a:normAutofit/>
          </a:bodyPr>
          <a:lstStyle/>
          <a:p>
            <a:r>
              <a:rPr lang="en-US" sz="3500" b="1" u="sng" dirty="0"/>
              <a:t>Websites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Sponsoring Organization. “Title of Webpage.” Accessed Date. Link. 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Yale University. “About Yale: Yale Facts.” Accessed May 1, 2017. </a:t>
            </a:r>
            <a:r>
              <a:rPr lang="en-US" dirty="0">
                <a:hlinkClick r:id="rId2"/>
              </a:rPr>
              <a:t>https://www.yale.edu/about-yale/yale-facts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500" b="1" u="sng" dirty="0"/>
              <a:t>Newspaper/Magazine Articles 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Authors last name, first name. “Title of Article.” </a:t>
            </a:r>
            <a:r>
              <a:rPr lang="en-US" i="1" dirty="0"/>
              <a:t>Newspaper Title. </a:t>
            </a:r>
            <a:r>
              <a:rPr lang="en-US" dirty="0"/>
              <a:t>Publication Date. Link. </a:t>
            </a:r>
          </a:p>
          <a:p>
            <a:pPr lvl="1"/>
            <a:r>
              <a:rPr lang="en-US" b="1" dirty="0"/>
              <a:t>Example: </a:t>
            </a:r>
            <a:r>
              <a:rPr lang="en-US" dirty="0" err="1"/>
              <a:t>Manjoo</a:t>
            </a:r>
            <a:r>
              <a:rPr lang="en-US" dirty="0"/>
              <a:t>, </a:t>
            </a:r>
            <a:r>
              <a:rPr lang="en-US" dirty="0" err="1"/>
              <a:t>Farhad</a:t>
            </a:r>
            <a:r>
              <a:rPr lang="en-US" dirty="0"/>
              <a:t>. “Snap Makes a Bet on the Cultural Supremacy of the Camera.” </a:t>
            </a:r>
            <a:r>
              <a:rPr lang="en-US" i="1" dirty="0"/>
              <a:t>New York Times</a:t>
            </a:r>
            <a:r>
              <a:rPr lang="en-US" dirty="0"/>
              <a:t>, March 8, 2017. </a:t>
            </a:r>
            <a:r>
              <a:rPr lang="en-US" dirty="0">
                <a:hlinkClick r:id="rId3"/>
              </a:rPr>
              <a:t>https://www.nytimes.com/2017/03/08/technology/snap-makes-a-bet-on-the-cultural-supremacy-of-the-camera.html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5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CMS Citation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3" y="1487054"/>
            <a:ext cx="11665527" cy="5370946"/>
          </a:xfrm>
        </p:spPr>
        <p:txBody>
          <a:bodyPr>
            <a:normAutofit/>
          </a:bodyPr>
          <a:lstStyle/>
          <a:p>
            <a:r>
              <a:rPr lang="en-US" sz="3500" b="1" u="sng" dirty="0"/>
              <a:t>Books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Author Name Last, First. </a:t>
            </a:r>
            <a:r>
              <a:rPr lang="en-US" i="1" dirty="0"/>
              <a:t>Title of Book. </a:t>
            </a:r>
            <a:r>
              <a:rPr lang="en-US" dirty="0"/>
              <a:t>Publication City: Publication Company, Publication Year.  </a:t>
            </a:r>
          </a:p>
          <a:p>
            <a:pPr lvl="1"/>
            <a:r>
              <a:rPr lang="en-US" b="1" dirty="0"/>
              <a:t>Example: </a:t>
            </a:r>
            <a:r>
              <a:rPr lang="en-US" dirty="0" err="1"/>
              <a:t>Naimark</a:t>
            </a:r>
            <a:r>
              <a:rPr lang="en-US" dirty="0"/>
              <a:t>, Norman. Fires of Hatred: Ethnic Cleansing in Twentieth-Century Europe. Cambridge: First Harvard University Press, 2001.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500" b="1" u="sng" dirty="0"/>
              <a:t>Video</a:t>
            </a:r>
          </a:p>
          <a:p>
            <a:pPr lvl="1"/>
            <a:r>
              <a:rPr lang="en-US" b="1" dirty="0"/>
              <a:t>Template: </a:t>
            </a:r>
            <a:r>
              <a:rPr lang="en-US" dirty="0"/>
              <a:t>Last Name, First Name. “Video Title”. Filmed [Month Year]. YouTube video, Duration. Posted [Month Year]. Video URL.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GEICO Insurance. “GEICO Hump Day Camel Commercial – Happier than a Camel on Wednesday”. Filmed [May 2013]. YouTube video, 00:30. Posted [May 2013]. </a:t>
            </a:r>
            <a:r>
              <a:rPr lang="en-US" dirty="0">
                <a:hlinkClick r:id="rId2"/>
              </a:rPr>
              <a:t>http://youtu.be/kWBhP0EQ1lA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610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33" ma:contentTypeDescription="Create a new document." ma:contentTypeScope="" ma:versionID="4185525dd264a699b2c8d7b8955e79db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0e01a56bd65478f76d72bbeda1347776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0e806270-d121-4cfa-8b9b-1627ac8bf0dd" xsi:nil="true"/>
    <Invited_Students xmlns="0e806270-d121-4cfa-8b9b-1627ac8bf0dd" xsi:nil="true"/>
    <Teams_Channel_Section_Location xmlns="0e806270-d121-4cfa-8b9b-1627ac8bf0dd" xsi:nil="true"/>
    <Templates xmlns="0e806270-d121-4cfa-8b9b-1627ac8bf0dd" xsi:nil="true"/>
    <Self_Registration_Enabled xmlns="0e806270-d121-4cfa-8b9b-1627ac8bf0dd" xsi:nil="true"/>
    <Student_Groups xmlns="0e806270-d121-4cfa-8b9b-1627ac8bf0dd">
      <UserInfo>
        <DisplayName/>
        <AccountId xsi:nil="true"/>
        <AccountType/>
      </UserInfo>
    </Student_Groups>
    <AppVersion xmlns="0e806270-d121-4cfa-8b9b-1627ac8bf0dd" xsi:nil="true"/>
    <LMS_Mappings xmlns="0e806270-d121-4cfa-8b9b-1627ac8bf0dd" xsi:nil="true"/>
    <Invited_Teachers xmlns="0e806270-d121-4cfa-8b9b-1627ac8bf0dd" xsi:nil="true"/>
    <CultureName xmlns="0e806270-d121-4cfa-8b9b-1627ac8bf0dd" xsi:nil="true"/>
    <Students xmlns="0e806270-d121-4cfa-8b9b-1627ac8bf0dd">
      <UserInfo>
        <DisplayName/>
        <AccountId xsi:nil="true"/>
        <AccountType/>
      </UserInfo>
    </Students>
    <TeamsChannelId xmlns="0e806270-d121-4cfa-8b9b-1627ac8bf0dd" xsi:nil="true"/>
    <Has_Teacher_Only_SectionGroup xmlns="0e806270-d121-4cfa-8b9b-1627ac8bf0dd" xsi:nil="true"/>
    <FolderType xmlns="0e806270-d121-4cfa-8b9b-1627ac8bf0dd" xsi:nil="true"/>
    <Owner xmlns="0e806270-d121-4cfa-8b9b-1627ac8bf0dd">
      <UserInfo>
        <DisplayName/>
        <AccountId xsi:nil="true"/>
        <AccountType/>
      </UserInfo>
    </Owner>
    <Distribution_Groups xmlns="0e806270-d121-4cfa-8b9b-1627ac8bf0dd" xsi:nil="true"/>
    <IsNotebookLocked xmlns="0e806270-d121-4cfa-8b9b-1627ac8bf0dd" xsi:nil="true"/>
    <Is_Collaboration_Space_Locked xmlns="0e806270-d121-4cfa-8b9b-1627ac8bf0dd" xsi:nil="true"/>
    <NotebookType xmlns="0e806270-d121-4cfa-8b9b-1627ac8bf0dd" xsi:nil="true"/>
    <Teachers xmlns="0e806270-d121-4cfa-8b9b-1627ac8bf0dd">
      <UserInfo>
        <DisplayName/>
        <AccountId xsi:nil="true"/>
        <AccountType/>
      </UserInfo>
    </Teachers>
    <DefaultSectionNames xmlns="0e806270-d121-4cfa-8b9b-1627ac8bf0dd" xsi:nil="true"/>
  </documentManagement>
</p:properties>
</file>

<file path=customXml/itemProps1.xml><?xml version="1.0" encoding="utf-8"?>
<ds:datastoreItem xmlns:ds="http://schemas.openxmlformats.org/officeDocument/2006/customXml" ds:itemID="{AADCE3D6-A53C-4CCC-92D5-AC8D80F3AD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c86a63-cfa1-41ab-9d88-bd294eaf28f2"/>
    <ds:schemaRef ds:uri="0e806270-d121-4cfa-8b9b-1627ac8bf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22386B-11D0-4F8E-AB92-41E03FFC39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E611C8-54EA-42B1-BA4F-E622B88DBBC0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e806270-d121-4cfa-8b9b-1627ac8bf0dd"/>
    <ds:schemaRef ds:uri="83c86a63-cfa1-41ab-9d88-bd294eaf28f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284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CMS Citation Guide</vt:lpstr>
      <vt:lpstr>CMS Citation Guide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Issues Research Paper Topic Statement</dc:title>
  <dc:creator>Mary Sanderson</dc:creator>
  <cp:lastModifiedBy>Mary Matello</cp:lastModifiedBy>
  <cp:revision>10</cp:revision>
  <dcterms:created xsi:type="dcterms:W3CDTF">2017-10-09T23:58:59Z</dcterms:created>
  <dcterms:modified xsi:type="dcterms:W3CDTF">2020-10-13T12:17:21Z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