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5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4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7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7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9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CD94-0B78-418E-92A7-C47A064957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rs.matello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7/03/08/technology/snap-makes-a-bet-on-the-cultural-supremacy-of-the-camera.html" TargetMode="External"/><Relationship Id="rId2" Type="http://schemas.openxmlformats.org/officeDocument/2006/relationships/hyperlink" Target="https://www.yale.edu/about-yale/yale-fac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5310"/>
            <a:ext cx="12191999" cy="1325563"/>
          </a:xfrm>
        </p:spPr>
        <p:txBody>
          <a:bodyPr>
            <a:noAutofit/>
          </a:bodyPr>
          <a:lstStyle/>
          <a:p>
            <a:pPr algn="ctr"/>
            <a:r>
              <a:rPr lang="en-US" sz="5000" b="1" u="sng" dirty="0" smtClean="0"/>
              <a:t>Current Issues Research Paper </a:t>
            </a:r>
            <a:r>
              <a:rPr lang="en-US" sz="5000" b="1" u="sng" dirty="0" smtClean="0"/>
              <a:t>List of 5 Sources</a:t>
            </a:r>
            <a:endParaRPr lang="en-US" sz="5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3681" y="1440873"/>
            <a:ext cx="10990119" cy="47360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List of FIVE sources should include:</a:t>
            </a:r>
            <a:endParaRPr lang="en-US" sz="4000" dirty="0" smtClean="0"/>
          </a:p>
          <a:p>
            <a:pPr lvl="1"/>
            <a:r>
              <a:rPr lang="en-US" sz="4000" dirty="0" smtClean="0"/>
              <a:t>5 different sources w/ formal CMS citations</a:t>
            </a:r>
          </a:p>
          <a:p>
            <a:pPr lvl="1"/>
            <a:r>
              <a:rPr lang="en-US" sz="4000" dirty="0" smtClean="0"/>
              <a:t>Use a combination of websites and news articles</a:t>
            </a:r>
            <a:endParaRPr lang="en-US" sz="4000" dirty="0" smtClean="0"/>
          </a:p>
          <a:p>
            <a:pPr lvl="1"/>
            <a:r>
              <a:rPr lang="en-US" sz="4000" dirty="0" smtClean="0"/>
              <a:t>4-5 notes for each source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Email </a:t>
            </a:r>
            <a:r>
              <a:rPr lang="en-US" sz="4000" dirty="0" smtClean="0"/>
              <a:t>to </a:t>
            </a:r>
            <a:r>
              <a:rPr lang="en-US" sz="4000" dirty="0" smtClean="0">
                <a:hlinkClick r:id="rId2"/>
              </a:rPr>
              <a:t>mrs.matello@gmail.com</a:t>
            </a:r>
            <a:r>
              <a:rPr lang="en-US" sz="4000" dirty="0" smtClean="0"/>
              <a:t> when you are done OR by </a:t>
            </a:r>
            <a:r>
              <a:rPr lang="en-US" sz="4000" dirty="0" smtClean="0"/>
              <a:t>Wednesday</a:t>
            </a:r>
            <a:r>
              <a:rPr lang="en-US" sz="4000" dirty="0" smtClean="0"/>
              <a:t> </a:t>
            </a:r>
            <a:r>
              <a:rPr lang="en-US" sz="4000" dirty="0" smtClean="0"/>
              <a:t>at 8:20AM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0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 smtClean="0"/>
              <a:t>CMS Citation Guide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3" y="1487054"/>
            <a:ext cx="11665527" cy="5172363"/>
          </a:xfrm>
        </p:spPr>
        <p:txBody>
          <a:bodyPr>
            <a:normAutofit/>
          </a:bodyPr>
          <a:lstStyle/>
          <a:p>
            <a:r>
              <a:rPr lang="en-US" sz="3500" b="1" u="sng" dirty="0"/>
              <a:t>Websites </a:t>
            </a:r>
          </a:p>
          <a:p>
            <a:pPr lvl="1"/>
            <a:r>
              <a:rPr lang="en-US" b="1" dirty="0"/>
              <a:t>Template: </a:t>
            </a:r>
            <a:r>
              <a:rPr lang="en-US" dirty="0"/>
              <a:t>Sponsoring Organization. “Title of Webpage.” Accessed Date. Link. 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Yale University. “About Yale: Yale Facts.” Accessed May 1, 2017. </a:t>
            </a:r>
            <a:r>
              <a:rPr lang="en-US" dirty="0">
                <a:hlinkClick r:id="rId2"/>
              </a:rPr>
              <a:t>https://www.yale.edu/about-yale/yale-facts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500" b="1" u="sng" dirty="0"/>
              <a:t>Newspaper/Magazine Articles </a:t>
            </a:r>
          </a:p>
          <a:p>
            <a:pPr lvl="1"/>
            <a:r>
              <a:rPr lang="en-US" b="1" dirty="0"/>
              <a:t>Template: </a:t>
            </a:r>
            <a:r>
              <a:rPr lang="en-US" dirty="0"/>
              <a:t>Authors last name, first name. “Title of Article.” </a:t>
            </a:r>
            <a:r>
              <a:rPr lang="en-US" i="1" dirty="0"/>
              <a:t>Newspaper Title. </a:t>
            </a:r>
            <a:r>
              <a:rPr lang="en-US" dirty="0"/>
              <a:t>Publication Date. Link. </a:t>
            </a:r>
          </a:p>
          <a:p>
            <a:pPr lvl="1"/>
            <a:r>
              <a:rPr lang="en-US" b="1" dirty="0"/>
              <a:t>Example: </a:t>
            </a:r>
            <a:r>
              <a:rPr lang="en-US" dirty="0" err="1"/>
              <a:t>Manjoo</a:t>
            </a:r>
            <a:r>
              <a:rPr lang="en-US" dirty="0"/>
              <a:t>, </a:t>
            </a:r>
            <a:r>
              <a:rPr lang="en-US" dirty="0" err="1"/>
              <a:t>Farhad</a:t>
            </a:r>
            <a:r>
              <a:rPr lang="en-US" dirty="0"/>
              <a:t>. “Snap Makes a Bet on the Cultural Supremacy of the Camera.” </a:t>
            </a:r>
            <a:r>
              <a:rPr lang="en-US" i="1" dirty="0"/>
              <a:t>New York Times</a:t>
            </a:r>
            <a:r>
              <a:rPr lang="en-US" dirty="0"/>
              <a:t>, March 8, 2017.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www.nytimes.com/2017/03/08/technology/snap-makes-a-bet-on-the-cultural-supremacy-of-the-camera.html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5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 smtClean="0"/>
              <a:t>Note taking Tips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DON’T JUST COPY/PASTE TEXT FROM SOURCES</a:t>
            </a:r>
          </a:p>
          <a:p>
            <a:r>
              <a:rPr lang="en-US" dirty="0" smtClean="0"/>
              <a:t>Stick to key words &amp; short sentences</a:t>
            </a:r>
          </a:p>
          <a:p>
            <a:r>
              <a:rPr lang="en-US" dirty="0" smtClean="0"/>
              <a:t>Focus on points that will help develop your argument</a:t>
            </a:r>
          </a:p>
          <a:p>
            <a:pPr lvl="1"/>
            <a:r>
              <a:rPr lang="en-US" dirty="0" smtClean="0"/>
              <a:t>Key dates, statistics/data, cases, etc. </a:t>
            </a:r>
          </a:p>
          <a:p>
            <a:r>
              <a:rPr lang="en-US" dirty="0" smtClean="0"/>
              <a:t>If you are pulling a quotation from a source, include quotation marks in your notes.</a:t>
            </a:r>
          </a:p>
          <a:p>
            <a:r>
              <a:rPr lang="en-US" dirty="0" smtClean="0"/>
              <a:t>If you can’t get 4 good notes from a source, it’s not a good source</a:t>
            </a:r>
          </a:p>
          <a:p>
            <a:pPr lvl="1"/>
            <a:r>
              <a:rPr lang="en-US" dirty="0" smtClean="0"/>
              <a:t>Feel free to go beyond 5 notes if you think it is necessary.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9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213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Current Issues Research Paper List of 5 Sources</vt:lpstr>
      <vt:lpstr>CMS Citation Guide</vt:lpstr>
      <vt:lpstr>Note taking Tips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Issues Research Paper Topic Statement</dc:title>
  <dc:creator>Mary Sanderson</dc:creator>
  <cp:lastModifiedBy>Mary Sanderson</cp:lastModifiedBy>
  <cp:revision>4</cp:revision>
  <dcterms:created xsi:type="dcterms:W3CDTF">2017-10-09T23:58:59Z</dcterms:created>
  <dcterms:modified xsi:type="dcterms:W3CDTF">2017-10-17T11:34:36Z</dcterms:modified>
</cp:coreProperties>
</file>