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0" r:id="rId6"/>
    <p:sldId id="259" r:id="rId7"/>
    <p:sldId id="258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6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2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6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7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1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6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5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33BB1-5829-4622-819A-FFD3F8F792F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A3548-6C23-417E-AE42-AFF98254E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363" y="525941"/>
            <a:ext cx="10515600" cy="1325563"/>
          </a:xfrm>
        </p:spPr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9355" y="1851504"/>
            <a:ext cx="10515600" cy="435133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political system </a:t>
            </a:r>
            <a:r>
              <a:rPr lang="en-US" dirty="0" smtClean="0"/>
              <a:t>in which </a:t>
            </a:r>
            <a:r>
              <a:rPr lang="en-US" b="1" u="sng" dirty="0" smtClean="0"/>
              <a:t>nobles</a:t>
            </a:r>
            <a:r>
              <a:rPr lang="en-US" dirty="0" smtClean="0"/>
              <a:t> are granted the </a:t>
            </a:r>
            <a:r>
              <a:rPr lang="en-US" b="1" u="sng" dirty="0" smtClean="0"/>
              <a:t>use of lands </a:t>
            </a:r>
            <a:r>
              <a:rPr lang="en-US" dirty="0" smtClean="0"/>
              <a:t>that legally belong to their king, in exchange for their loyalty, </a:t>
            </a:r>
            <a:r>
              <a:rPr lang="en-US" b="1" u="sng" dirty="0" smtClean="0"/>
              <a:t>military service</a:t>
            </a:r>
            <a:r>
              <a:rPr lang="en-US" dirty="0" smtClean="0"/>
              <a:t>, and </a:t>
            </a:r>
            <a:r>
              <a:rPr lang="en-US" b="1" u="sng" dirty="0" smtClean="0"/>
              <a:t>protection of the people </a:t>
            </a:r>
            <a:r>
              <a:rPr lang="en-US" dirty="0" smtClean="0"/>
              <a:t>who live on the land.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i="1" dirty="0" smtClean="0"/>
              <a:t>Fief</a:t>
            </a:r>
            <a:r>
              <a:rPr lang="en-US" sz="4000" dirty="0" smtClean="0"/>
              <a:t> -- </a:t>
            </a:r>
            <a:r>
              <a:rPr lang="en-US" sz="4000" b="1" u="sng" dirty="0" smtClean="0"/>
              <a:t>revenue-producing property granted by a liege lord in return for a form of allegiance </a:t>
            </a:r>
          </a:p>
          <a:p>
            <a:r>
              <a:rPr lang="en-US" sz="4800" i="1" dirty="0" smtClean="0"/>
              <a:t>Lord</a:t>
            </a:r>
            <a:r>
              <a:rPr lang="en-US" sz="4000" dirty="0" smtClean="0"/>
              <a:t> -- has aristocratic rank and claims dominion over a portion of land and the produce and labor of the serfs living thereon. </a:t>
            </a:r>
          </a:p>
          <a:p>
            <a:r>
              <a:rPr lang="en-US" sz="4800" i="1" dirty="0" smtClean="0"/>
              <a:t>Vassal </a:t>
            </a:r>
            <a:r>
              <a:rPr lang="en-US" sz="4000" dirty="0" smtClean="0"/>
              <a:t>--one who enters into </a:t>
            </a:r>
            <a:r>
              <a:rPr lang="en-US" sz="4000" b="1" u="sng" dirty="0" smtClean="0"/>
              <a:t>mutual obligations with a lord</a:t>
            </a:r>
            <a:r>
              <a:rPr lang="en-US" sz="4000" dirty="0" smtClean="0"/>
              <a:t>, usually of </a:t>
            </a:r>
            <a:r>
              <a:rPr lang="en-US" sz="4000" b="1" u="sng" dirty="0" smtClean="0"/>
              <a:t>military support </a:t>
            </a:r>
            <a:r>
              <a:rPr lang="en-US" sz="4000" dirty="0" smtClean="0"/>
              <a:t>and mutual protection, in exchange for </a:t>
            </a:r>
            <a:r>
              <a:rPr lang="en-US" sz="4000" b="1" u="sng" dirty="0" smtClean="0"/>
              <a:t>certain guarantees</a:t>
            </a:r>
            <a:r>
              <a:rPr lang="en-US" sz="4000" dirty="0" smtClean="0"/>
              <a:t>, which came to include the </a:t>
            </a:r>
            <a:r>
              <a:rPr lang="en-US" sz="4000" b="1" u="sng" dirty="0" smtClean="0"/>
              <a:t>terrain held as a fief</a:t>
            </a:r>
            <a:r>
              <a:rPr lang="en-US" sz="40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2133600" y="381000"/>
            <a:ext cx="7620000" cy="6172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V="1">
            <a:off x="5638800" y="91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V="1">
            <a:off x="5257800" y="152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V="1">
            <a:off x="4724400" y="2438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4114800" y="3429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5638800" y="509588"/>
            <a:ext cx="631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King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181601" y="1042989"/>
            <a:ext cx="177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Powerful Lords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5257800" y="1828801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Lesser Lords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410201" y="2719388"/>
            <a:ext cx="9476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Knights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724401" y="3633788"/>
            <a:ext cx="2610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Freemen, Townspeople</a:t>
            </a: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3581400" y="4191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5479833" y="4967289"/>
            <a:ext cx="11085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Serfs</a:t>
            </a:r>
          </a:p>
          <a:p>
            <a:pPr algn="ctr"/>
            <a:r>
              <a:rPr lang="en-US" sz="2000"/>
              <a:t>Villains </a:t>
            </a:r>
          </a:p>
          <a:p>
            <a:pPr algn="ctr"/>
            <a:r>
              <a:rPr lang="en-US" sz="2000"/>
              <a:t>Peasants</a:t>
            </a:r>
          </a:p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195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124200" y="2286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28A4A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t Gothic ExtraBold" pitchFamily="2" charset="0"/>
              </a:rPr>
              <a:t>Feudalism</a:t>
            </a:r>
          </a:p>
        </p:txBody>
      </p:sp>
      <p:pic>
        <p:nvPicPr>
          <p:cNvPr id="56356" name="Picture 36" descr="chart-feudal hierarc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349" y="1284425"/>
            <a:ext cx="9956655" cy="46332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5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Manorialism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economic system of the middle ages</a:t>
            </a:r>
          </a:p>
        </p:txBody>
      </p:sp>
    </p:spTree>
    <p:extLst>
      <p:ext uri="{BB962C8B-B14F-4D97-AF65-F5344CB8AC3E}">
        <p14:creationId xmlns:p14="http://schemas.microsoft.com/office/powerpoint/2010/main" val="553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latin typeface="Kristen ITC" panose="03050502040202030202" pitchFamily="66" charset="0"/>
              </a:rPr>
              <a:t>The Manorial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Manors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mic Sans MS" panose="030F0702030302020204" pitchFamily="66" charset="0"/>
              </a:rPr>
              <a:t>Self-contained communities that dotted the countryside throughout western Europe</a:t>
            </a:r>
          </a:p>
        </p:txBody>
      </p:sp>
      <p:pic>
        <p:nvPicPr>
          <p:cNvPr id="20484" name="Picture 5" descr="0377MC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5750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97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 smtClean="0"/>
              <a:t>Serfs (</a:t>
            </a:r>
            <a:r>
              <a:rPr lang="en-US" sz="4000" i="1" dirty="0" err="1" smtClean="0"/>
              <a:t>villein</a:t>
            </a:r>
            <a:r>
              <a:rPr lang="en-US" sz="4000" i="1" dirty="0" smtClean="0"/>
              <a:t>)--</a:t>
            </a:r>
            <a:r>
              <a:rPr lang="en-US" dirty="0" smtClean="0"/>
              <a:t> laborers who are bound to the land;</a:t>
            </a:r>
          </a:p>
          <a:p>
            <a:pPr lvl="1"/>
            <a:r>
              <a:rPr lang="en-US" dirty="0" smtClean="0"/>
              <a:t> they formed the lowest social class of the feudal society.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0563" y="344697"/>
            <a:ext cx="10515600" cy="1325563"/>
          </a:xfrm>
        </p:spPr>
        <p:txBody>
          <a:bodyPr/>
          <a:lstStyle/>
          <a:p>
            <a:pPr eaLnBrk="1" hangingPunct="1"/>
            <a:r>
              <a:rPr lang="en-US" b="1" dirty="0" smtClean="0"/>
              <a:t>Serfs’ </a:t>
            </a:r>
            <a:r>
              <a:rPr lang="en-US" b="1" dirty="0" smtClean="0"/>
              <a:t>Role		</a:t>
            </a:r>
            <a:r>
              <a:rPr lang="en-US" b="1" dirty="0" smtClean="0"/>
              <a:t>			Lord’s Role</a:t>
            </a:r>
            <a:endParaRPr lang="en-US" b="1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615" y="1670260"/>
            <a:ext cx="5181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work </a:t>
            </a:r>
            <a:r>
              <a:rPr lang="en-US" dirty="0"/>
              <a:t>certain lands and to pass those lands on to their heirs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In exchange they had to perform labor services and pay rents in kind (a portion of the harvest, chickens, eggs,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63574" y="1670260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Protection from war and famine</a:t>
            </a:r>
          </a:p>
          <a:p>
            <a:r>
              <a:rPr lang="en-US" dirty="0" smtClean="0"/>
              <a:t>Provide </a:t>
            </a:r>
            <a:r>
              <a:rPr lang="en-US" dirty="0"/>
              <a:t>small scale government</a:t>
            </a:r>
          </a:p>
          <a:p>
            <a:r>
              <a:rPr lang="en-US" dirty="0" smtClean="0"/>
              <a:t>Maintain </a:t>
            </a:r>
            <a:r>
              <a:rPr lang="en-US" dirty="0"/>
              <a:t>court and receive any grievance.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33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5009"/>
            <a:ext cx="10515600" cy="1325563"/>
          </a:xfrm>
        </p:spPr>
        <p:txBody>
          <a:bodyPr/>
          <a:lstStyle/>
          <a:p>
            <a:pPr eaLnBrk="1" hangingPunct="1"/>
            <a:r>
              <a:rPr lang="en-US" smtClean="0"/>
              <a:t>The Medieval Manor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231" y="1161391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Nearly self-sufficient village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Grew all food needed in the village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Raised all animals needed in the village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Grew or raised all fiber needed to make cloth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Ground own grain, baked own bread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844" y="3019246"/>
            <a:ext cx="5150681" cy="377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268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Art Gothic ExtraBold</vt:lpstr>
      <vt:lpstr>Calibri</vt:lpstr>
      <vt:lpstr>Calibri Light</vt:lpstr>
      <vt:lpstr>Comic Sans MS</vt:lpstr>
      <vt:lpstr>Kristen ITC</vt:lpstr>
      <vt:lpstr>Office Theme</vt:lpstr>
      <vt:lpstr>Feudalism</vt:lpstr>
      <vt:lpstr>PowerPoint Presentation</vt:lpstr>
      <vt:lpstr>PowerPoint Presentation</vt:lpstr>
      <vt:lpstr>PowerPoint Presentation</vt:lpstr>
      <vt:lpstr>Manorialism</vt:lpstr>
      <vt:lpstr>The Manorial System</vt:lpstr>
      <vt:lpstr>PowerPoint Presentation</vt:lpstr>
      <vt:lpstr>Serfs’ Role     Lord’s Role</vt:lpstr>
      <vt:lpstr>The Medieval Manor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</dc:title>
  <dc:creator>Katy Matello</dc:creator>
  <cp:lastModifiedBy>Katy Matello</cp:lastModifiedBy>
  <cp:revision>3</cp:revision>
  <dcterms:created xsi:type="dcterms:W3CDTF">2016-10-03T14:19:21Z</dcterms:created>
  <dcterms:modified xsi:type="dcterms:W3CDTF">2016-10-04T12:05:04Z</dcterms:modified>
</cp:coreProperties>
</file>