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34"/>
  </p:notesMasterIdLst>
  <p:sldIdLst>
    <p:sldId id="256" r:id="rId5"/>
    <p:sldId id="257" r:id="rId6"/>
    <p:sldId id="284"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x="9144000" cy="5143500" type="screen16x9"/>
  <p:notesSz cx="6858000" cy="9144000"/>
  <p:embeddedFontLst>
    <p:embeddedFont>
      <p:font typeface="Open Sans" panose="020B0604020202020204" charset="0"/>
      <p:regular r:id="rId35"/>
      <p:bold r:id="rId36"/>
      <p:italic r:id="rId37"/>
      <p:boldItalic r:id="rId38"/>
    </p:embeddedFont>
    <p:embeddedFont>
      <p:font typeface="Playfair Display" panose="020B060402020202020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77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972981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spcBef>
                <a:spcPts val="0"/>
              </a:spcBef>
              <a:buNone/>
              <a:defRPr sz="1000">
                <a:solidFill>
                  <a:schemeClr val="lt2"/>
                </a:solidFill>
              </a:defRPr>
            </a:lvl1pPr>
            <a:lvl2pPr lvl="1" algn="r">
              <a:spcBef>
                <a:spcPts val="0"/>
              </a:spcBef>
              <a:buNone/>
              <a:defRPr sz="1000">
                <a:solidFill>
                  <a:schemeClr val="lt2"/>
                </a:solidFill>
              </a:defRPr>
            </a:lvl2pPr>
            <a:lvl3pPr lvl="2" algn="r">
              <a:spcBef>
                <a:spcPts val="0"/>
              </a:spcBef>
              <a:buNone/>
              <a:defRPr sz="1000">
                <a:solidFill>
                  <a:schemeClr val="lt2"/>
                </a:solidFill>
              </a:defRPr>
            </a:lvl3pPr>
            <a:lvl4pPr lvl="3" algn="r">
              <a:spcBef>
                <a:spcPts val="0"/>
              </a:spcBef>
              <a:buNone/>
              <a:defRPr sz="1000">
                <a:solidFill>
                  <a:schemeClr val="lt2"/>
                </a:solidFill>
              </a:defRPr>
            </a:lvl4pPr>
            <a:lvl5pPr lvl="4" algn="r">
              <a:spcBef>
                <a:spcPts val="0"/>
              </a:spcBef>
              <a:buNone/>
              <a:defRPr sz="1000">
                <a:solidFill>
                  <a:schemeClr val="lt2"/>
                </a:solidFill>
              </a:defRPr>
            </a:lvl5pPr>
            <a:lvl6pPr lvl="5" algn="r">
              <a:spcBef>
                <a:spcPts val="0"/>
              </a:spcBef>
              <a:buNone/>
              <a:defRPr sz="1000">
                <a:solidFill>
                  <a:schemeClr val="lt2"/>
                </a:solidFill>
              </a:defRPr>
            </a:lvl6pPr>
            <a:lvl7pPr lvl="6" algn="r">
              <a:spcBef>
                <a:spcPts val="0"/>
              </a:spcBef>
              <a:buNone/>
              <a:defRPr sz="1000">
                <a:solidFill>
                  <a:schemeClr val="lt2"/>
                </a:solidFill>
              </a:defRPr>
            </a:lvl7pPr>
            <a:lvl8pPr lvl="7" algn="r">
              <a:spcBef>
                <a:spcPts val="0"/>
              </a:spcBef>
              <a:buNone/>
              <a:defRPr sz="1000">
                <a:solidFill>
                  <a:schemeClr val="lt2"/>
                </a:solidFill>
              </a:defRPr>
            </a:lvl8pPr>
            <a:lvl9pPr lvl="8" algn="r">
              <a:spcBef>
                <a:spcPts val="0"/>
              </a:spcBef>
              <a:buNone/>
              <a:defRPr sz="1000">
                <a:solidFill>
                  <a:schemeClr val="lt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err="1"/>
              <a:t>PictoWords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solidFill>
                  <a:srgbClr val="FFFFFF"/>
                </a:solidFill>
              </a:rPr>
              <a:t>World War I</a:t>
            </a:r>
            <a:endParaRPr>
              <a:solidFill>
                <a:srgbClr val="FFFFFF"/>
              </a:solidFill>
            </a:endParaRPr>
          </a:p>
        </p:txBody>
      </p:sp>
      <p:sp>
        <p:nvSpPr>
          <p:cNvPr id="103" name="Shape 10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chemeClr val="accent4"/>
              </a:buClr>
              <a:buSzPts val="1800"/>
              <a:buFont typeface="Open Sans"/>
              <a:buChar char="★"/>
            </a:pPr>
            <a:r>
              <a:rPr lang="en">
                <a:solidFill>
                  <a:schemeClr val="accent4"/>
                </a:solidFill>
                <a:latin typeface="Open Sans"/>
                <a:ea typeface="Open Sans"/>
                <a:cs typeface="Open Sans"/>
                <a:sym typeface="Open Sans"/>
              </a:rPr>
              <a:t>Known at the time as the Great War, this war was largely fought in Europe, Africa, and parts of Asia.   </a:t>
            </a:r>
            <a:endParaRPr>
              <a:solidFill>
                <a:schemeClr val="accent4"/>
              </a:solidFill>
              <a:latin typeface="Open Sans"/>
              <a:ea typeface="Open Sans"/>
              <a:cs typeface="Open Sans"/>
              <a:sym typeface="Open Sans"/>
            </a:endParaRPr>
          </a:p>
          <a:p>
            <a:pPr marL="457200" lvl="0" indent="-342900" rtl="0">
              <a:spcBef>
                <a:spcPts val="0"/>
              </a:spcBef>
              <a:spcAft>
                <a:spcPts val="0"/>
              </a:spcAft>
              <a:buClr>
                <a:schemeClr val="accent4"/>
              </a:buClr>
              <a:buSzPts val="1800"/>
              <a:buFont typeface="Open Sans"/>
              <a:buChar char="★"/>
            </a:pPr>
            <a:r>
              <a:rPr lang="en">
                <a:solidFill>
                  <a:schemeClr val="accent4"/>
                </a:solidFill>
                <a:latin typeface="Open Sans"/>
                <a:ea typeface="Open Sans"/>
                <a:cs typeface="Open Sans"/>
                <a:sym typeface="Open Sans"/>
              </a:rPr>
              <a:t>Georgia contributed more than 100,000 men and women to the war effort.</a:t>
            </a:r>
            <a:endParaRPr>
              <a:solidFill>
                <a:schemeClr val="accent4"/>
              </a:solidFill>
              <a:latin typeface="Open Sans"/>
              <a:ea typeface="Open Sans"/>
              <a:cs typeface="Open Sans"/>
              <a:sym typeface="Open Sans"/>
            </a:endParaRPr>
          </a:p>
          <a:p>
            <a:pPr marL="457200" lvl="0" indent="-342900" rtl="0">
              <a:spcBef>
                <a:spcPts val="0"/>
              </a:spcBef>
              <a:spcAft>
                <a:spcPts val="0"/>
              </a:spcAft>
              <a:buClr>
                <a:schemeClr val="accent4"/>
              </a:buClr>
              <a:buSzPts val="1800"/>
              <a:buFont typeface="Open Sans"/>
              <a:buChar char="★"/>
            </a:pPr>
            <a:r>
              <a:rPr lang="en">
                <a:solidFill>
                  <a:schemeClr val="accent4"/>
                </a:solidFill>
                <a:latin typeface="Open Sans"/>
                <a:ea typeface="Open Sans"/>
                <a:cs typeface="Open Sans"/>
                <a:sym typeface="Open Sans"/>
              </a:rPr>
              <a:t>1914-1918</a:t>
            </a:r>
            <a:endParaRPr>
              <a:solidFill>
                <a:schemeClr val="accent4"/>
              </a:solidFill>
              <a:latin typeface="Open Sans"/>
              <a:ea typeface="Open Sans"/>
              <a:cs typeface="Open Sans"/>
              <a:sym typeface="Open Sans"/>
            </a:endParaRPr>
          </a:p>
          <a:p>
            <a:pPr marL="457200" lvl="0" indent="-342900" rtl="0">
              <a:spcBef>
                <a:spcPts val="0"/>
              </a:spcBef>
              <a:spcAft>
                <a:spcPts val="0"/>
              </a:spcAft>
              <a:buClr>
                <a:schemeClr val="accent4"/>
              </a:buClr>
              <a:buSzPts val="1800"/>
              <a:buFont typeface="Open Sans"/>
              <a:buChar char="★"/>
            </a:pPr>
            <a:r>
              <a:rPr lang="en">
                <a:solidFill>
                  <a:schemeClr val="accent4"/>
                </a:solidFill>
                <a:latin typeface="Open Sans"/>
                <a:ea typeface="Open Sans"/>
                <a:cs typeface="Open Sans"/>
                <a:sym typeface="Open Sans"/>
              </a:rPr>
              <a:t>Major war primarily between European powers; US entered the war in 1917.</a:t>
            </a:r>
            <a:endParaRPr>
              <a:solidFill>
                <a:schemeClr val="accent4"/>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solidFill>
                  <a:srgbClr val="FFFFFF"/>
                </a:solidFill>
              </a:rPr>
              <a:t>Boll Weevil</a:t>
            </a:r>
            <a:endParaRPr>
              <a:solidFill>
                <a:srgbClr val="FFFFFF"/>
              </a:solidFill>
            </a:endParaRPr>
          </a:p>
        </p:txBody>
      </p:sp>
      <p:sp>
        <p:nvSpPr>
          <p:cNvPr id="109" name="Shape 10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chemeClr val="accent4"/>
              </a:buClr>
              <a:buSzPts val="1800"/>
              <a:buFont typeface="Open Sans"/>
              <a:buChar char="★"/>
            </a:pPr>
            <a:r>
              <a:rPr lang="en">
                <a:solidFill>
                  <a:schemeClr val="accent4"/>
                </a:solidFill>
                <a:latin typeface="Open Sans"/>
                <a:ea typeface="Open Sans"/>
                <a:cs typeface="Open Sans"/>
                <a:sym typeface="Open Sans"/>
              </a:rPr>
              <a:t>A beetle that feeds on flowers and cotton buds.</a:t>
            </a:r>
            <a:endParaRPr>
              <a:solidFill>
                <a:schemeClr val="accent4"/>
              </a:solidFill>
              <a:latin typeface="Open Sans"/>
              <a:ea typeface="Open Sans"/>
              <a:cs typeface="Open Sans"/>
              <a:sym typeface="Open Sans"/>
            </a:endParaRPr>
          </a:p>
          <a:p>
            <a:pPr marL="457200" lvl="0" indent="-342900" rtl="0">
              <a:spcBef>
                <a:spcPts val="0"/>
              </a:spcBef>
              <a:spcAft>
                <a:spcPts val="0"/>
              </a:spcAft>
              <a:buClr>
                <a:schemeClr val="accent4"/>
              </a:buClr>
              <a:buSzPts val="1800"/>
              <a:buFont typeface="Open Sans"/>
              <a:buChar char="★"/>
            </a:pPr>
            <a:r>
              <a:rPr lang="en">
                <a:solidFill>
                  <a:schemeClr val="accent4"/>
                </a:solidFill>
                <a:latin typeface="Open Sans"/>
                <a:ea typeface="Open Sans"/>
                <a:cs typeface="Open Sans"/>
                <a:sym typeface="Open Sans"/>
              </a:rPr>
              <a:t>Not native to the United States.</a:t>
            </a:r>
            <a:endParaRPr>
              <a:solidFill>
                <a:schemeClr val="accent4"/>
              </a:solidFill>
              <a:latin typeface="Open Sans"/>
              <a:ea typeface="Open Sans"/>
              <a:cs typeface="Open Sans"/>
              <a:sym typeface="Open Sans"/>
            </a:endParaRPr>
          </a:p>
          <a:p>
            <a:pPr marL="457200" lvl="0" indent="-342900" rtl="0">
              <a:spcBef>
                <a:spcPts val="0"/>
              </a:spcBef>
              <a:spcAft>
                <a:spcPts val="0"/>
              </a:spcAft>
              <a:buClr>
                <a:schemeClr val="accent4"/>
              </a:buClr>
              <a:buSzPts val="1800"/>
              <a:buFont typeface="Open Sans"/>
              <a:buChar char="★"/>
            </a:pPr>
            <a:r>
              <a:rPr lang="en">
                <a:solidFill>
                  <a:schemeClr val="accent4"/>
                </a:solidFill>
                <a:latin typeface="Open Sans"/>
                <a:ea typeface="Open Sans"/>
                <a:cs typeface="Open Sans"/>
                <a:sym typeface="Open Sans"/>
              </a:rPr>
              <a:t>It proved disastrous to cotton producers in the American Southeast, including those in Georgia, during the Great Depression.</a:t>
            </a:r>
            <a:endParaRPr>
              <a:solidFill>
                <a:schemeClr val="accent4"/>
              </a:solidFill>
              <a:latin typeface="Open Sans"/>
              <a:ea typeface="Open Sans"/>
              <a:cs typeface="Open Sans"/>
              <a:sym typeface="Open Sans"/>
            </a:endParaRPr>
          </a:p>
          <a:p>
            <a:pPr marL="457200" lvl="0" indent="-342900" rtl="0">
              <a:spcBef>
                <a:spcPts val="0"/>
              </a:spcBef>
              <a:spcAft>
                <a:spcPts val="0"/>
              </a:spcAft>
              <a:buClr>
                <a:schemeClr val="accent4"/>
              </a:buClr>
              <a:buSzPts val="1800"/>
              <a:buFont typeface="Open Sans"/>
              <a:buChar char="★"/>
            </a:pPr>
            <a:r>
              <a:rPr lang="en">
                <a:solidFill>
                  <a:schemeClr val="accent4"/>
                </a:solidFill>
                <a:latin typeface="Open Sans"/>
                <a:ea typeface="Open Sans"/>
                <a:cs typeface="Open Sans"/>
                <a:sym typeface="Open Sans"/>
              </a:rPr>
              <a:t>Insect whose larvae feed on cotton crops; decimated cotton production in the Southeastern United States.</a:t>
            </a:r>
            <a:endParaRPr>
              <a:solidFill>
                <a:schemeClr val="accent4"/>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solidFill>
                  <a:srgbClr val="FFFFFF"/>
                </a:solidFill>
              </a:rPr>
              <a:t>Drought</a:t>
            </a:r>
            <a:endParaRPr>
              <a:solidFill>
                <a:srgbClr val="FFFFFF"/>
              </a:solidFill>
            </a:endParaRPr>
          </a:p>
        </p:txBody>
      </p:sp>
      <p:sp>
        <p:nvSpPr>
          <p:cNvPr id="115" name="Shape 1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chemeClr val="accent4"/>
              </a:buClr>
              <a:buSzPts val="1800"/>
              <a:buFont typeface="Open Sans"/>
              <a:buChar char="★"/>
            </a:pPr>
            <a:r>
              <a:rPr lang="en">
                <a:solidFill>
                  <a:schemeClr val="accent4"/>
                </a:solidFill>
                <a:latin typeface="Open Sans"/>
                <a:ea typeface="Open Sans"/>
                <a:cs typeface="Open Sans"/>
                <a:sym typeface="Open Sans"/>
              </a:rPr>
              <a:t>A period of little or no rainfall.</a:t>
            </a:r>
            <a:endParaRPr>
              <a:solidFill>
                <a:schemeClr val="accent4"/>
              </a:solidFill>
              <a:latin typeface="Open Sans"/>
              <a:ea typeface="Open Sans"/>
              <a:cs typeface="Open Sans"/>
              <a:sym typeface="Open Sans"/>
            </a:endParaRPr>
          </a:p>
          <a:p>
            <a:pPr marL="457200" lvl="0" indent="-342900" rtl="0">
              <a:spcBef>
                <a:spcPts val="0"/>
              </a:spcBef>
              <a:spcAft>
                <a:spcPts val="0"/>
              </a:spcAft>
              <a:buClr>
                <a:schemeClr val="accent4"/>
              </a:buClr>
              <a:buSzPts val="1800"/>
              <a:buFont typeface="Open Sans"/>
              <a:buChar char="★"/>
            </a:pPr>
            <a:r>
              <a:rPr lang="en">
                <a:solidFill>
                  <a:schemeClr val="accent4"/>
                </a:solidFill>
                <a:latin typeface="Open Sans"/>
                <a:ea typeface="Open Sans"/>
                <a:cs typeface="Open Sans"/>
                <a:sym typeface="Open Sans"/>
              </a:rPr>
              <a:t>A widespread drought in the United States during the 1930s created the Dust Bowl in parts of the Midwest and West.</a:t>
            </a:r>
            <a:endParaRPr>
              <a:solidFill>
                <a:schemeClr val="accent4"/>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solidFill>
                  <a:srgbClr val="FFFFFF"/>
                </a:solidFill>
              </a:rPr>
              <a:t>Drought of 1924</a:t>
            </a:r>
            <a:endParaRPr>
              <a:solidFill>
                <a:srgbClr val="FFFFFF"/>
              </a:solidFill>
            </a:endParaRPr>
          </a:p>
        </p:txBody>
      </p:sp>
      <p:sp>
        <p:nvSpPr>
          <p:cNvPr id="121" name="Shape 1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chemeClr val="accent4"/>
              </a:buClr>
              <a:buSzPts val="1800"/>
              <a:buFont typeface="Open Sans"/>
              <a:buChar char="★"/>
            </a:pPr>
            <a:r>
              <a:rPr lang="en">
                <a:solidFill>
                  <a:schemeClr val="accent4"/>
                </a:solidFill>
                <a:latin typeface="Open Sans"/>
                <a:ea typeface="Open Sans"/>
                <a:cs typeface="Open Sans"/>
                <a:sym typeface="Open Sans"/>
              </a:rPr>
              <a:t>One of the worst droughts in Georgia’s history; led to a depression in the state that predated the Great Depression</a:t>
            </a:r>
            <a:endParaRPr>
              <a:solidFill>
                <a:schemeClr val="accent4"/>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solidFill>
                  <a:srgbClr val="FFFFFF"/>
                </a:solidFill>
              </a:rPr>
              <a:t>The Great Depression</a:t>
            </a:r>
            <a:endParaRPr>
              <a:solidFill>
                <a:srgbClr val="FFFFFF"/>
              </a:solidFill>
            </a:endParaRPr>
          </a:p>
        </p:txBody>
      </p:sp>
      <p:sp>
        <p:nvSpPr>
          <p:cNvPr id="127" name="Shape 1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chemeClr val="accent4"/>
              </a:buClr>
              <a:buSzPts val="1800"/>
              <a:buFont typeface="Open Sans"/>
              <a:buChar char="★"/>
            </a:pPr>
            <a:r>
              <a:rPr lang="en">
                <a:solidFill>
                  <a:schemeClr val="accent4"/>
                </a:solidFill>
                <a:latin typeface="Open Sans"/>
                <a:ea typeface="Open Sans"/>
                <a:cs typeface="Open Sans"/>
                <a:sym typeface="Open Sans"/>
              </a:rPr>
              <a:t>A sustained period of American economic decline.</a:t>
            </a:r>
            <a:endParaRPr>
              <a:solidFill>
                <a:schemeClr val="accent4"/>
              </a:solidFill>
              <a:latin typeface="Open Sans"/>
              <a:ea typeface="Open Sans"/>
              <a:cs typeface="Open Sans"/>
              <a:sym typeface="Open Sans"/>
            </a:endParaRPr>
          </a:p>
          <a:p>
            <a:pPr marL="457200" lvl="0" indent="-342900" rtl="0">
              <a:spcBef>
                <a:spcPts val="0"/>
              </a:spcBef>
              <a:spcAft>
                <a:spcPts val="0"/>
              </a:spcAft>
              <a:buClr>
                <a:schemeClr val="accent4"/>
              </a:buClr>
              <a:buSzPts val="1800"/>
              <a:buFont typeface="Open Sans"/>
              <a:buChar char="★"/>
            </a:pPr>
            <a:r>
              <a:rPr lang="en">
                <a:solidFill>
                  <a:schemeClr val="accent4"/>
                </a:solidFill>
                <a:latin typeface="Open Sans"/>
                <a:ea typeface="Open Sans"/>
                <a:cs typeface="Open Sans"/>
                <a:sym typeface="Open Sans"/>
              </a:rPr>
              <a:t>It lasted from 1929 until the mid-1940s.</a:t>
            </a:r>
            <a:endParaRPr>
              <a:solidFill>
                <a:schemeClr val="accent4"/>
              </a:solidFill>
              <a:latin typeface="Open Sans"/>
              <a:ea typeface="Open Sans"/>
              <a:cs typeface="Open Sans"/>
              <a:sym typeface="Open Sans"/>
            </a:endParaRPr>
          </a:p>
          <a:p>
            <a:pPr marL="457200" lvl="0" indent="-342900" rtl="0">
              <a:spcBef>
                <a:spcPts val="0"/>
              </a:spcBef>
              <a:spcAft>
                <a:spcPts val="0"/>
              </a:spcAft>
              <a:buClr>
                <a:schemeClr val="accent4"/>
              </a:buClr>
              <a:buSzPts val="1800"/>
              <a:buFont typeface="Open Sans"/>
              <a:buChar char="★"/>
            </a:pPr>
            <a:r>
              <a:rPr lang="en">
                <a:solidFill>
                  <a:schemeClr val="accent4"/>
                </a:solidFill>
                <a:latin typeface="Open Sans"/>
                <a:ea typeface="Open Sans"/>
                <a:cs typeface="Open Sans"/>
                <a:sym typeface="Open Sans"/>
              </a:rPr>
              <a:t>US entry into World War II led to the end of the Great Depression.</a:t>
            </a:r>
            <a:endParaRPr>
              <a:solidFill>
                <a:schemeClr val="accent4"/>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solidFill>
                  <a:srgbClr val="FFFFFF"/>
                </a:solidFill>
              </a:rPr>
              <a:t>Eugene Talmadge</a:t>
            </a:r>
            <a:endParaRPr>
              <a:solidFill>
                <a:srgbClr val="FFFFFF"/>
              </a:solidFill>
            </a:endParaRPr>
          </a:p>
        </p:txBody>
      </p:sp>
      <p:sp>
        <p:nvSpPr>
          <p:cNvPr id="133" name="Shape 1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chemeClr val="accent4"/>
              </a:buClr>
              <a:buSzPts val="1800"/>
              <a:buFont typeface="Open Sans"/>
              <a:buChar char="★"/>
            </a:pPr>
            <a:r>
              <a:rPr lang="en">
                <a:solidFill>
                  <a:schemeClr val="accent4"/>
                </a:solidFill>
                <a:latin typeface="Open Sans"/>
                <a:ea typeface="Open Sans"/>
                <a:cs typeface="Open Sans"/>
                <a:sym typeface="Open Sans"/>
              </a:rPr>
              <a:t>A three-term governor of Georgia who served in the 1930s and 1940s.</a:t>
            </a:r>
            <a:endParaRPr>
              <a:solidFill>
                <a:schemeClr val="accent4"/>
              </a:solidFill>
              <a:latin typeface="Open Sans"/>
              <a:ea typeface="Open Sans"/>
              <a:cs typeface="Open Sans"/>
              <a:sym typeface="Open Sans"/>
            </a:endParaRPr>
          </a:p>
          <a:p>
            <a:pPr marL="457200" lvl="0" indent="-342900" rtl="0">
              <a:spcBef>
                <a:spcPts val="0"/>
              </a:spcBef>
              <a:spcAft>
                <a:spcPts val="0"/>
              </a:spcAft>
              <a:buClr>
                <a:schemeClr val="accent4"/>
              </a:buClr>
              <a:buSzPts val="1800"/>
              <a:buFont typeface="Open Sans"/>
              <a:buChar char="★"/>
            </a:pPr>
            <a:r>
              <a:rPr lang="en">
                <a:solidFill>
                  <a:schemeClr val="accent4"/>
                </a:solidFill>
                <a:latin typeface="Open Sans"/>
                <a:ea typeface="Open Sans"/>
                <a:cs typeface="Open Sans"/>
                <a:sym typeface="Open Sans"/>
              </a:rPr>
              <a:t>Four time Georgia governor that fought against Roosevelt’s New Deal policies.</a:t>
            </a:r>
            <a:endParaRPr>
              <a:solidFill>
                <a:schemeClr val="accent4"/>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solidFill>
                  <a:srgbClr val="FFFFFF"/>
                </a:solidFill>
              </a:rPr>
              <a:t>New Deal</a:t>
            </a:r>
            <a:endParaRPr>
              <a:solidFill>
                <a:srgbClr val="FFFFFF"/>
              </a:solidFill>
            </a:endParaRPr>
          </a:p>
        </p:txBody>
      </p:sp>
      <p:sp>
        <p:nvSpPr>
          <p:cNvPr id="139" name="Shape 1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chemeClr val="accent4"/>
              </a:buClr>
              <a:buSzPts val="1800"/>
              <a:buFont typeface="Open Sans"/>
              <a:buChar char="★"/>
            </a:pPr>
            <a:r>
              <a:rPr lang="en">
                <a:solidFill>
                  <a:schemeClr val="accent4"/>
                </a:solidFill>
                <a:latin typeface="Open Sans"/>
                <a:ea typeface="Open Sans"/>
                <a:cs typeface="Open Sans"/>
                <a:sym typeface="Open Sans"/>
              </a:rPr>
              <a:t>A series of laws enacted by President Franklin Delano Roosevelt during the Great Depression, aimed at rebuilding the American economy.</a:t>
            </a:r>
            <a:endParaRPr>
              <a:solidFill>
                <a:schemeClr val="accent4"/>
              </a:solidFill>
              <a:latin typeface="Open Sans"/>
              <a:ea typeface="Open Sans"/>
              <a:cs typeface="Open Sans"/>
              <a:sym typeface="Open Sans"/>
            </a:endParaRPr>
          </a:p>
          <a:p>
            <a:pPr marL="457200" lvl="0" indent="-342900" rtl="0">
              <a:spcBef>
                <a:spcPts val="0"/>
              </a:spcBef>
              <a:spcAft>
                <a:spcPts val="0"/>
              </a:spcAft>
              <a:buClr>
                <a:schemeClr val="accent4"/>
              </a:buClr>
              <a:buSzPts val="1800"/>
              <a:buFont typeface="Open Sans"/>
              <a:buChar char="★"/>
            </a:pPr>
            <a:r>
              <a:rPr lang="en">
                <a:solidFill>
                  <a:schemeClr val="accent4"/>
                </a:solidFill>
                <a:latin typeface="Open Sans"/>
                <a:ea typeface="Open Sans"/>
                <a:cs typeface="Open Sans"/>
                <a:sym typeface="Open Sans"/>
              </a:rPr>
              <a:t>Name given to a series of federal programs spearheaded by President Franklin  Roosevelt in order to help the nation recover from the Great Depression.</a:t>
            </a:r>
            <a:endParaRPr>
              <a:solidFill>
                <a:schemeClr val="accent4"/>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solidFill>
                  <a:srgbClr val="FFFFFF"/>
                </a:solidFill>
              </a:rPr>
              <a:t>Franklin Delano Roosevelt</a:t>
            </a:r>
            <a:endParaRPr>
              <a:solidFill>
                <a:srgbClr val="FFFFFF"/>
              </a:solidFill>
            </a:endParaRPr>
          </a:p>
        </p:txBody>
      </p:sp>
      <p:sp>
        <p:nvSpPr>
          <p:cNvPr id="145" name="Shape 14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chemeClr val="accent4"/>
              </a:buClr>
              <a:buSzPts val="1800"/>
              <a:buFont typeface="Open Sans"/>
              <a:buChar char="★"/>
            </a:pPr>
            <a:r>
              <a:rPr lang="en">
                <a:solidFill>
                  <a:schemeClr val="accent4"/>
                </a:solidFill>
                <a:latin typeface="Open Sans"/>
                <a:ea typeface="Open Sans"/>
                <a:cs typeface="Open Sans"/>
                <a:sym typeface="Open Sans"/>
              </a:rPr>
              <a:t>The president of the United States from 1933 until his death in 1945.</a:t>
            </a:r>
            <a:endParaRPr>
              <a:solidFill>
                <a:schemeClr val="accent4"/>
              </a:solidFill>
              <a:latin typeface="Open Sans"/>
              <a:ea typeface="Open Sans"/>
              <a:cs typeface="Open Sans"/>
              <a:sym typeface="Open Sans"/>
            </a:endParaRPr>
          </a:p>
          <a:p>
            <a:pPr marL="457200" lvl="0" indent="-342900" rtl="0">
              <a:spcBef>
                <a:spcPts val="0"/>
              </a:spcBef>
              <a:spcAft>
                <a:spcPts val="0"/>
              </a:spcAft>
              <a:buClr>
                <a:schemeClr val="accent4"/>
              </a:buClr>
              <a:buSzPts val="1800"/>
              <a:buFont typeface="Open Sans"/>
              <a:buChar char="★"/>
            </a:pPr>
            <a:r>
              <a:rPr lang="en">
                <a:solidFill>
                  <a:schemeClr val="accent4"/>
                </a:solidFill>
                <a:latin typeface="Open Sans"/>
                <a:ea typeface="Open Sans"/>
                <a:cs typeface="Open Sans"/>
                <a:sym typeface="Open Sans"/>
              </a:rPr>
              <a:t>He governed the nation during both the Great Depression and World War II.</a:t>
            </a:r>
            <a:endParaRPr>
              <a:solidFill>
                <a:schemeClr val="accent4"/>
              </a:solidFill>
              <a:latin typeface="Open Sans"/>
              <a:ea typeface="Open Sans"/>
              <a:cs typeface="Open Sans"/>
              <a:sym typeface="Open Sans"/>
            </a:endParaRPr>
          </a:p>
          <a:p>
            <a:pPr marL="457200" lvl="0" indent="-342900" rtl="0">
              <a:spcBef>
                <a:spcPts val="0"/>
              </a:spcBef>
              <a:spcAft>
                <a:spcPts val="0"/>
              </a:spcAft>
              <a:buClr>
                <a:schemeClr val="accent4"/>
              </a:buClr>
              <a:buSzPts val="1800"/>
              <a:buFont typeface="Open Sans"/>
              <a:buChar char="★"/>
            </a:pPr>
            <a:r>
              <a:rPr lang="en">
                <a:solidFill>
                  <a:schemeClr val="accent4"/>
                </a:solidFill>
                <a:latin typeface="Open Sans"/>
                <a:ea typeface="Open Sans"/>
                <a:cs typeface="Open Sans"/>
                <a:sym typeface="Open Sans"/>
              </a:rPr>
              <a:t>He first visited Brunswick, GA, in 1913 on business for the US Navy.</a:t>
            </a:r>
            <a:endParaRPr>
              <a:solidFill>
                <a:schemeClr val="accent4"/>
              </a:solidFill>
              <a:latin typeface="Open Sans"/>
              <a:ea typeface="Open Sans"/>
              <a:cs typeface="Open Sans"/>
              <a:sym typeface="Open Sans"/>
            </a:endParaRPr>
          </a:p>
          <a:p>
            <a:pPr marL="457200" lvl="0" indent="-342900" rtl="0">
              <a:spcBef>
                <a:spcPts val="0"/>
              </a:spcBef>
              <a:spcAft>
                <a:spcPts val="0"/>
              </a:spcAft>
              <a:buClr>
                <a:schemeClr val="accent4"/>
              </a:buClr>
              <a:buSzPts val="1800"/>
              <a:buFont typeface="Open Sans"/>
              <a:buChar char="★"/>
            </a:pPr>
            <a:r>
              <a:rPr lang="en">
                <a:solidFill>
                  <a:schemeClr val="accent4"/>
                </a:solidFill>
                <a:latin typeface="Open Sans"/>
                <a:ea typeface="Open Sans"/>
                <a:cs typeface="Open Sans"/>
                <a:sym typeface="Open Sans"/>
              </a:rPr>
              <a:t>After contracting polio in 1921, he returned to the state, this time to visit Warm Springs, where he hoped the waters would restore him to health.</a:t>
            </a:r>
            <a:endParaRPr>
              <a:solidFill>
                <a:schemeClr val="accent4"/>
              </a:solidFill>
              <a:latin typeface="Open Sans"/>
              <a:ea typeface="Open Sans"/>
              <a:cs typeface="Open Sans"/>
              <a:sym typeface="Open Sans"/>
            </a:endParaRPr>
          </a:p>
          <a:p>
            <a:pPr marL="457200" lvl="0" indent="-342900" rtl="0">
              <a:spcBef>
                <a:spcPts val="0"/>
              </a:spcBef>
              <a:spcAft>
                <a:spcPts val="0"/>
              </a:spcAft>
              <a:buClr>
                <a:schemeClr val="accent4"/>
              </a:buClr>
              <a:buSzPts val="1800"/>
              <a:buFont typeface="Open Sans"/>
              <a:buChar char="★"/>
            </a:pPr>
            <a:r>
              <a:rPr lang="en">
                <a:solidFill>
                  <a:schemeClr val="accent4"/>
                </a:solidFill>
                <a:latin typeface="Open Sans"/>
                <a:ea typeface="Open Sans"/>
                <a:cs typeface="Open Sans"/>
                <a:sym typeface="Open Sans"/>
              </a:rPr>
              <a:t>He later purchased a home there, visiting often, and it was to become the site of his death.</a:t>
            </a:r>
            <a:endParaRPr>
              <a:solidFill>
                <a:schemeClr val="accent4"/>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solidFill>
                  <a:srgbClr val="FFFFFF"/>
                </a:solidFill>
              </a:rPr>
              <a:t>Civilian Conservation Corps</a:t>
            </a:r>
            <a:endParaRPr>
              <a:solidFill>
                <a:srgbClr val="FFFFFF"/>
              </a:solidFill>
            </a:endParaRPr>
          </a:p>
        </p:txBody>
      </p:sp>
      <p:sp>
        <p:nvSpPr>
          <p:cNvPr id="151" name="Shape 15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chemeClr val="accent4"/>
              </a:buClr>
              <a:buSzPts val="1800"/>
              <a:buFont typeface="Open Sans"/>
              <a:buChar char="★"/>
            </a:pPr>
            <a:r>
              <a:rPr lang="en">
                <a:solidFill>
                  <a:schemeClr val="accent4"/>
                </a:solidFill>
                <a:latin typeface="Open Sans"/>
                <a:ea typeface="Open Sans"/>
                <a:cs typeface="Open Sans"/>
                <a:sym typeface="Open Sans"/>
              </a:rPr>
              <a:t>A Great Depression-era work relief program that put young American men to work in rural areas.</a:t>
            </a:r>
            <a:endParaRPr>
              <a:solidFill>
                <a:schemeClr val="accent4"/>
              </a:solidFill>
              <a:latin typeface="Open Sans"/>
              <a:ea typeface="Open Sans"/>
              <a:cs typeface="Open Sans"/>
              <a:sym typeface="Open Sans"/>
            </a:endParaRPr>
          </a:p>
          <a:p>
            <a:pPr marL="457200" lvl="0" indent="-342900" rtl="0">
              <a:spcBef>
                <a:spcPts val="0"/>
              </a:spcBef>
              <a:spcAft>
                <a:spcPts val="0"/>
              </a:spcAft>
              <a:buClr>
                <a:schemeClr val="accent4"/>
              </a:buClr>
              <a:buSzPts val="1800"/>
              <a:buFont typeface="Open Sans"/>
              <a:buChar char="★"/>
            </a:pPr>
            <a:r>
              <a:rPr lang="en">
                <a:solidFill>
                  <a:schemeClr val="accent4"/>
                </a:solidFill>
                <a:latin typeface="Open Sans"/>
                <a:ea typeface="Open Sans"/>
                <a:cs typeface="Open Sans"/>
                <a:sym typeface="Open Sans"/>
              </a:rPr>
              <a:t>A New Deal program that hired unemployed young men to work on public works projects.</a:t>
            </a:r>
            <a:endParaRPr>
              <a:solidFill>
                <a:schemeClr val="accent4"/>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solidFill>
                  <a:srgbClr val="FFFFFF"/>
                </a:solidFill>
              </a:rPr>
              <a:t>Agricultural Adjustment Act</a:t>
            </a:r>
            <a:endParaRPr>
              <a:solidFill>
                <a:srgbClr val="FFFFFF"/>
              </a:solidFill>
            </a:endParaRPr>
          </a:p>
        </p:txBody>
      </p:sp>
      <p:sp>
        <p:nvSpPr>
          <p:cNvPr id="157" name="Shape 15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chemeClr val="accent4"/>
              </a:buClr>
              <a:buSzPts val="1800"/>
              <a:buFont typeface="Open Sans"/>
              <a:buChar char="★"/>
            </a:pPr>
            <a:r>
              <a:rPr lang="en">
                <a:solidFill>
                  <a:schemeClr val="accent4"/>
                </a:solidFill>
                <a:latin typeface="Open Sans"/>
                <a:ea typeface="Open Sans"/>
                <a:cs typeface="Open Sans"/>
                <a:sym typeface="Open Sans"/>
              </a:rPr>
              <a:t>A federal law passed in 1933, ruled unconstitutional, and then modified and passed again in 1938.</a:t>
            </a:r>
            <a:endParaRPr>
              <a:solidFill>
                <a:schemeClr val="accent4"/>
              </a:solidFill>
              <a:latin typeface="Open Sans"/>
              <a:ea typeface="Open Sans"/>
              <a:cs typeface="Open Sans"/>
              <a:sym typeface="Open Sans"/>
            </a:endParaRPr>
          </a:p>
          <a:p>
            <a:pPr marL="457200" lvl="0" indent="-342900" rtl="0">
              <a:spcBef>
                <a:spcPts val="0"/>
              </a:spcBef>
              <a:spcAft>
                <a:spcPts val="0"/>
              </a:spcAft>
              <a:buClr>
                <a:schemeClr val="accent4"/>
              </a:buClr>
              <a:buSzPts val="1800"/>
              <a:buFont typeface="Open Sans"/>
              <a:buChar char="★"/>
            </a:pPr>
            <a:r>
              <a:rPr lang="en">
                <a:solidFill>
                  <a:schemeClr val="accent4"/>
                </a:solidFill>
                <a:latin typeface="Open Sans"/>
                <a:ea typeface="Open Sans"/>
                <a:cs typeface="Open Sans"/>
                <a:sym typeface="Open Sans"/>
              </a:rPr>
              <a:t>It sets quotas on farm produce in an attempt to keep farmers in business during the Great Depression.</a:t>
            </a:r>
            <a:endParaRPr>
              <a:solidFill>
                <a:schemeClr val="accent4"/>
              </a:solidFill>
              <a:latin typeface="Open Sans"/>
              <a:ea typeface="Open Sans"/>
              <a:cs typeface="Open Sans"/>
              <a:sym typeface="Open Sans"/>
            </a:endParaRPr>
          </a:p>
          <a:p>
            <a:pPr marL="457200" lvl="0" indent="-342900" rtl="0">
              <a:spcBef>
                <a:spcPts val="0"/>
              </a:spcBef>
              <a:spcAft>
                <a:spcPts val="0"/>
              </a:spcAft>
              <a:buClr>
                <a:schemeClr val="accent4"/>
              </a:buClr>
              <a:buSzPts val="1800"/>
              <a:buFont typeface="Open Sans"/>
              <a:buChar char="★"/>
            </a:pPr>
            <a:r>
              <a:rPr lang="en">
                <a:solidFill>
                  <a:schemeClr val="accent4"/>
                </a:solidFill>
                <a:latin typeface="Open Sans"/>
                <a:ea typeface="Open Sans"/>
                <a:cs typeface="Open Sans"/>
                <a:sym typeface="Open Sans"/>
              </a:rPr>
              <a:t>A New Deal program that paid farmers a stipend not to grow crops in order to increase the price of agricultural products.</a:t>
            </a:r>
            <a:endParaRPr>
              <a:solidFill>
                <a:schemeClr val="accent4"/>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What is a </a:t>
            </a:r>
            <a:r>
              <a:rPr lang="en-US" dirty="0" err="1"/>
              <a:t>pictoword</a:t>
            </a:r>
            <a:r>
              <a:rPr lang="en-US" dirty="0"/>
              <a:t>?</a:t>
            </a:r>
            <a:endParaRPr dirty="0"/>
          </a:p>
        </p:txBody>
      </p:sp>
      <p:sp>
        <p:nvSpPr>
          <p:cNvPr id="61" name="Shape 6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US" dirty="0"/>
              <a:t>This is a picture which includes the word and illustrates the concept/definition of the word itself. </a:t>
            </a:r>
          </a:p>
          <a:p>
            <a:pPr marL="0" lvl="0" indent="0">
              <a:spcBef>
                <a:spcPts val="0"/>
              </a:spcBef>
              <a:spcAft>
                <a:spcPts val="1600"/>
              </a:spcAft>
              <a:buNone/>
            </a:pPr>
            <a:endParaRPr lang="en-US" dirty="0"/>
          </a:p>
          <a:p>
            <a:pPr marL="0" lvl="0" indent="0">
              <a:spcBef>
                <a:spcPts val="0"/>
              </a:spcBef>
              <a:spcAft>
                <a:spcPts val="1600"/>
              </a:spcAft>
              <a:buNone/>
            </a:pPr>
            <a:r>
              <a:rPr lang="en-US" dirty="0"/>
              <a:t>See the examples on the following slides.</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solidFill>
                  <a:srgbClr val="FFFFFF"/>
                </a:solidFill>
              </a:rPr>
              <a:t>Rural Electrification Administration</a:t>
            </a:r>
            <a:endParaRPr>
              <a:solidFill>
                <a:srgbClr val="FFFFFF"/>
              </a:solidFill>
            </a:endParaRPr>
          </a:p>
        </p:txBody>
      </p:sp>
      <p:sp>
        <p:nvSpPr>
          <p:cNvPr id="163" name="Shape 16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chemeClr val="accent4"/>
              </a:buClr>
              <a:buSzPts val="1800"/>
              <a:buFont typeface="Open Sans"/>
              <a:buChar char="★"/>
            </a:pPr>
            <a:r>
              <a:rPr lang="en">
                <a:solidFill>
                  <a:schemeClr val="accent4"/>
                </a:solidFill>
                <a:latin typeface="Open Sans"/>
                <a:ea typeface="Open Sans"/>
                <a:cs typeface="Open Sans"/>
                <a:sym typeface="Open Sans"/>
              </a:rPr>
              <a:t>A federal agency established by the Rural Electrification Act, which was signed into law by President Franklin Roosevelt in 1936 to bring electricity to rural areas throughout the United States.</a:t>
            </a:r>
            <a:endParaRPr>
              <a:solidFill>
                <a:schemeClr val="accent4"/>
              </a:solidFill>
              <a:latin typeface="Open Sans"/>
              <a:ea typeface="Open Sans"/>
              <a:cs typeface="Open Sans"/>
              <a:sym typeface="Open Sans"/>
            </a:endParaRPr>
          </a:p>
          <a:p>
            <a:pPr marL="457200" lvl="0" indent="-342900" rtl="0">
              <a:spcBef>
                <a:spcPts val="0"/>
              </a:spcBef>
              <a:spcAft>
                <a:spcPts val="0"/>
              </a:spcAft>
              <a:buClr>
                <a:schemeClr val="accent4"/>
              </a:buClr>
              <a:buSzPts val="1800"/>
              <a:buFont typeface="Open Sans"/>
              <a:buChar char="★"/>
            </a:pPr>
            <a:r>
              <a:rPr lang="en">
                <a:solidFill>
                  <a:schemeClr val="accent4"/>
                </a:solidFill>
                <a:latin typeface="Open Sans"/>
                <a:ea typeface="Open Sans"/>
                <a:cs typeface="Open Sans"/>
                <a:sym typeface="Open Sans"/>
              </a:rPr>
              <a:t>The New Deal program designed to build the capabilities to bring electricity to rural areas.</a:t>
            </a:r>
            <a:endParaRPr>
              <a:solidFill>
                <a:schemeClr val="accent4"/>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solidFill>
                  <a:srgbClr val="FFFFFF"/>
                </a:solidFill>
              </a:rPr>
              <a:t>Social Security Administration</a:t>
            </a:r>
            <a:endParaRPr>
              <a:solidFill>
                <a:srgbClr val="FFFFFF"/>
              </a:solidFill>
            </a:endParaRPr>
          </a:p>
        </p:txBody>
      </p:sp>
      <p:sp>
        <p:nvSpPr>
          <p:cNvPr id="169" name="Shape 16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chemeClr val="accent4"/>
              </a:buClr>
              <a:buSzPts val="1800"/>
              <a:buFont typeface="Open Sans"/>
              <a:buChar char="★"/>
            </a:pPr>
            <a:r>
              <a:rPr lang="en">
                <a:solidFill>
                  <a:schemeClr val="accent4"/>
                </a:solidFill>
                <a:latin typeface="Open Sans"/>
                <a:ea typeface="Open Sans"/>
                <a:cs typeface="Open Sans"/>
                <a:sym typeface="Open Sans"/>
              </a:rPr>
              <a:t>It provides an income to elderly people who can no longer work by giving them benefits based on what they paid into the system while working.</a:t>
            </a:r>
            <a:endParaRPr>
              <a:solidFill>
                <a:schemeClr val="accent4"/>
              </a:solidFill>
              <a:latin typeface="Open Sans"/>
              <a:ea typeface="Open Sans"/>
              <a:cs typeface="Open Sans"/>
              <a:sym typeface="Open Sans"/>
            </a:endParaRPr>
          </a:p>
          <a:p>
            <a:pPr marL="457200" lvl="0" indent="-342900" rtl="0">
              <a:spcBef>
                <a:spcPts val="0"/>
              </a:spcBef>
              <a:spcAft>
                <a:spcPts val="0"/>
              </a:spcAft>
              <a:buClr>
                <a:schemeClr val="accent4"/>
              </a:buClr>
              <a:buSzPts val="1800"/>
              <a:buFont typeface="Open Sans"/>
              <a:buChar char="★"/>
            </a:pPr>
            <a:r>
              <a:rPr lang="en">
                <a:solidFill>
                  <a:schemeClr val="accent4"/>
                </a:solidFill>
                <a:latin typeface="Open Sans"/>
                <a:ea typeface="Open Sans"/>
                <a:cs typeface="Open Sans"/>
                <a:sym typeface="Open Sans"/>
              </a:rPr>
              <a:t>New Deal program that provided retirement and unemployment insurance for American taxpayers.</a:t>
            </a:r>
            <a:endParaRPr>
              <a:solidFill>
                <a:schemeClr val="accent4"/>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Lend-Lease Act</a:t>
            </a:r>
            <a:endParaRPr/>
          </a:p>
        </p:txBody>
      </p:sp>
      <p:sp>
        <p:nvSpPr>
          <p:cNvPr id="175" name="Shape 17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spcBef>
                <a:spcPts val="0"/>
              </a:spcBef>
              <a:spcAft>
                <a:spcPts val="0"/>
              </a:spcAft>
              <a:buClr>
                <a:schemeClr val="accent5"/>
              </a:buClr>
              <a:buSzPts val="1800"/>
              <a:buFont typeface="Playfair Display"/>
              <a:buChar char="●"/>
            </a:pPr>
            <a:r>
              <a:rPr lang="en">
                <a:solidFill>
                  <a:schemeClr val="accent5"/>
                </a:solidFill>
                <a:latin typeface="Playfair Display"/>
                <a:ea typeface="Playfair Display"/>
                <a:cs typeface="Playfair Display"/>
                <a:sym typeface="Playfair Display"/>
              </a:rPr>
              <a:t>Act that allowed the US government to send billions of dollars in supplies and military equipment to allied countries in exchange for US rights in the military bases.</a:t>
            </a:r>
            <a:endParaRPr>
              <a:solidFill>
                <a:schemeClr val="accent5"/>
              </a:solidFill>
              <a:latin typeface="Playfair Display"/>
              <a:ea typeface="Playfair Display"/>
              <a:cs typeface="Playfair Display"/>
              <a:sym typeface="Playfair Display"/>
            </a:endParaRPr>
          </a:p>
          <a:p>
            <a:pPr marL="457200" lvl="0" indent="-342900">
              <a:spcBef>
                <a:spcPts val="0"/>
              </a:spcBef>
              <a:spcAft>
                <a:spcPts val="0"/>
              </a:spcAft>
              <a:buClr>
                <a:schemeClr val="accent5"/>
              </a:buClr>
              <a:buSzPts val="1800"/>
              <a:buFont typeface="Playfair Display"/>
              <a:buChar char="●"/>
            </a:pPr>
            <a:r>
              <a:rPr lang="en">
                <a:solidFill>
                  <a:schemeClr val="accent5"/>
                </a:solidFill>
                <a:latin typeface="Playfair Display"/>
                <a:ea typeface="Playfair Display"/>
                <a:cs typeface="Playfair Display"/>
                <a:sym typeface="Playfair Display"/>
              </a:rPr>
              <a:t>The Lend-Lease Act in 1941 let the United States aid the Allied in World War II.  It was signed by President Franklin Delano Roosevelt, and it allowed the United States to provide aid to Great Britain.</a:t>
            </a:r>
            <a:endParaRPr>
              <a:solidFill>
                <a:schemeClr val="accent5"/>
              </a:solidFill>
              <a:latin typeface="Playfair Display"/>
              <a:ea typeface="Playfair Display"/>
              <a:cs typeface="Playfair Display"/>
              <a:sym typeface="Playfair Display"/>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Pearl Harbor</a:t>
            </a:r>
            <a:endParaRPr/>
          </a:p>
        </p:txBody>
      </p:sp>
      <p:sp>
        <p:nvSpPr>
          <p:cNvPr id="181" name="Shape 18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spcBef>
                <a:spcPts val="0"/>
              </a:spcBef>
              <a:spcAft>
                <a:spcPts val="0"/>
              </a:spcAft>
              <a:buClr>
                <a:schemeClr val="accent5"/>
              </a:buClr>
              <a:buSzPts val="1800"/>
              <a:buFont typeface="Playfair Display"/>
              <a:buChar char="●"/>
            </a:pPr>
            <a:r>
              <a:rPr lang="en">
                <a:solidFill>
                  <a:schemeClr val="accent5"/>
                </a:solidFill>
                <a:latin typeface="Playfair Display"/>
                <a:ea typeface="Playfair Display"/>
                <a:cs typeface="Playfair Display"/>
                <a:sym typeface="Playfair Display"/>
              </a:rPr>
              <a:t>American naval base in Hawaii; a surprise attack on the base by Japanese forces on December 7, 1941 resulted in the US entering World War II.</a:t>
            </a:r>
            <a:endParaRPr>
              <a:solidFill>
                <a:schemeClr val="accent5"/>
              </a:solidFill>
              <a:latin typeface="Playfair Display"/>
              <a:ea typeface="Playfair Display"/>
              <a:cs typeface="Playfair Display"/>
              <a:sym typeface="Playfair Display"/>
            </a:endParaRPr>
          </a:p>
          <a:p>
            <a:pPr marL="457200" lvl="0" indent="-342900" rtl="0">
              <a:spcBef>
                <a:spcPts val="0"/>
              </a:spcBef>
              <a:spcAft>
                <a:spcPts val="0"/>
              </a:spcAft>
              <a:buClr>
                <a:schemeClr val="accent5"/>
              </a:buClr>
              <a:buSzPts val="1800"/>
              <a:buFont typeface="Playfair Display"/>
              <a:buChar char="●"/>
            </a:pPr>
            <a:r>
              <a:rPr lang="en">
                <a:solidFill>
                  <a:schemeClr val="accent5"/>
                </a:solidFill>
                <a:latin typeface="Playfair Display"/>
                <a:ea typeface="Playfair Display"/>
                <a:cs typeface="Playfair Display"/>
                <a:sym typeface="Playfair Display"/>
              </a:rPr>
              <a:t>A naval base in Hawaii that was attacked by Japan on December 7, 1941, prompting the United States’ entry into World War II.</a:t>
            </a:r>
            <a:endParaRPr>
              <a:solidFill>
                <a:schemeClr val="accent5"/>
              </a:solidFill>
              <a:latin typeface="Playfair Display"/>
              <a:ea typeface="Playfair Display"/>
              <a:cs typeface="Playfair Display"/>
              <a:sym typeface="Playfair Display"/>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World War II</a:t>
            </a:r>
            <a:endParaRPr/>
          </a:p>
        </p:txBody>
      </p:sp>
      <p:sp>
        <p:nvSpPr>
          <p:cNvPr id="187" name="Shape 18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spcBef>
                <a:spcPts val="0"/>
              </a:spcBef>
              <a:spcAft>
                <a:spcPts val="0"/>
              </a:spcAft>
              <a:buClr>
                <a:schemeClr val="accent5"/>
              </a:buClr>
              <a:buSzPts val="1800"/>
              <a:buFont typeface="Playfair Display"/>
              <a:buChar char="●"/>
            </a:pPr>
            <a:r>
              <a:rPr lang="en">
                <a:solidFill>
                  <a:schemeClr val="accent5"/>
                </a:solidFill>
                <a:latin typeface="Playfair Display"/>
                <a:ea typeface="Playfair Display"/>
                <a:cs typeface="Playfair Display"/>
                <a:sym typeface="Playfair Display"/>
              </a:rPr>
              <a:t>The most destructive war in human history; America entered the war in 1941 after the Japanese attack on Pearl Harbor on December 7, 1941.</a:t>
            </a:r>
            <a:endParaRPr>
              <a:solidFill>
                <a:schemeClr val="accent5"/>
              </a:solidFill>
              <a:latin typeface="Playfair Display"/>
              <a:ea typeface="Playfair Display"/>
              <a:cs typeface="Playfair Display"/>
              <a:sym typeface="Playfair Display"/>
            </a:endParaRPr>
          </a:p>
          <a:p>
            <a:pPr marL="457200" lvl="0" indent="-342900" rtl="0">
              <a:spcBef>
                <a:spcPts val="0"/>
              </a:spcBef>
              <a:spcAft>
                <a:spcPts val="0"/>
              </a:spcAft>
              <a:buClr>
                <a:schemeClr val="accent5"/>
              </a:buClr>
              <a:buSzPts val="1800"/>
              <a:buFont typeface="Playfair Display"/>
              <a:buChar char="●"/>
            </a:pPr>
            <a:r>
              <a:rPr lang="en">
                <a:solidFill>
                  <a:schemeClr val="accent5"/>
                </a:solidFill>
                <a:latin typeface="Playfair Display"/>
                <a:ea typeface="Playfair Display"/>
                <a:cs typeface="Playfair Display"/>
                <a:sym typeface="Playfair Display"/>
              </a:rPr>
              <a:t>The largest war in history.  Conflict extended into Europe, Africa, Asia, and both Pacific and Atlantic Oceans.</a:t>
            </a:r>
            <a:endParaRPr>
              <a:solidFill>
                <a:schemeClr val="accent5"/>
              </a:solidFill>
              <a:latin typeface="Playfair Display"/>
              <a:ea typeface="Playfair Display"/>
              <a:cs typeface="Playfair Display"/>
              <a:sym typeface="Playfair Display"/>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Bell Bomber Plant</a:t>
            </a:r>
            <a:endParaRPr/>
          </a:p>
        </p:txBody>
      </p:sp>
      <p:sp>
        <p:nvSpPr>
          <p:cNvPr id="193" name="Shape 19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chemeClr val="accent5"/>
              </a:buClr>
              <a:buSzPts val="1800"/>
              <a:buFont typeface="Playfair Display"/>
              <a:buChar char="●"/>
            </a:pPr>
            <a:r>
              <a:rPr lang="en">
                <a:solidFill>
                  <a:schemeClr val="accent5"/>
                </a:solidFill>
                <a:latin typeface="Playfair Display"/>
                <a:ea typeface="Playfair Display"/>
                <a:cs typeface="Playfair Display"/>
                <a:sym typeface="Playfair Display"/>
              </a:rPr>
              <a:t>Factory located in Marietta, Georgia that produced B-29 bombers for the US war effort.</a:t>
            </a:r>
            <a:endParaRPr>
              <a:solidFill>
                <a:schemeClr val="accent5"/>
              </a:solidFill>
              <a:latin typeface="Playfair Display"/>
              <a:ea typeface="Playfair Display"/>
              <a:cs typeface="Playfair Display"/>
              <a:sym typeface="Playfair Display"/>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Liberty Ships</a:t>
            </a:r>
            <a:endParaRPr/>
          </a:p>
        </p:txBody>
      </p:sp>
      <p:sp>
        <p:nvSpPr>
          <p:cNvPr id="199" name="Shape 19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chemeClr val="accent5"/>
              </a:buClr>
              <a:buSzPts val="1800"/>
              <a:buFont typeface="Playfair Display"/>
              <a:buChar char="●"/>
            </a:pPr>
            <a:r>
              <a:rPr lang="en">
                <a:solidFill>
                  <a:schemeClr val="accent5"/>
                </a:solidFill>
                <a:latin typeface="Playfair Display"/>
                <a:ea typeface="Playfair Display"/>
                <a:cs typeface="Playfair Display"/>
                <a:sym typeface="Playfair Display"/>
              </a:rPr>
              <a:t>US cargo ships made during World War II.  In all 187 of these ships were made in Georgia.</a:t>
            </a:r>
            <a:endParaRPr>
              <a:solidFill>
                <a:schemeClr val="accent5"/>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Savannah and Brunswick Ship Yards</a:t>
            </a:r>
            <a:endParaRPr/>
          </a:p>
        </p:txBody>
      </p:sp>
      <p:sp>
        <p:nvSpPr>
          <p:cNvPr id="205" name="Shape 20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spcBef>
                <a:spcPts val="0"/>
              </a:spcBef>
              <a:spcAft>
                <a:spcPts val="0"/>
              </a:spcAft>
              <a:buClr>
                <a:schemeClr val="accent5"/>
              </a:buClr>
              <a:buSzPts val="1800"/>
              <a:buFont typeface="Playfair Display"/>
              <a:buChar char="●"/>
            </a:pPr>
            <a:r>
              <a:rPr lang="en">
                <a:solidFill>
                  <a:schemeClr val="accent5"/>
                </a:solidFill>
                <a:latin typeface="Playfair Display"/>
                <a:ea typeface="Playfair Display"/>
                <a:cs typeface="Playfair Display"/>
                <a:sym typeface="Playfair Display"/>
              </a:rPr>
              <a:t>Georgia’s two deep water ports; during World War II, 187 Liberty Ships were constructed there.</a:t>
            </a:r>
            <a:endParaRPr>
              <a:solidFill>
                <a:schemeClr val="accent5"/>
              </a:solidFill>
              <a:latin typeface="Playfair Display"/>
              <a:ea typeface="Playfair Display"/>
              <a:cs typeface="Playfair Display"/>
              <a:sym typeface="Playfair Display"/>
            </a:endParaRPr>
          </a:p>
          <a:p>
            <a:pPr marL="457200" lvl="0" indent="-342900" rtl="0">
              <a:spcBef>
                <a:spcPts val="0"/>
              </a:spcBef>
              <a:spcAft>
                <a:spcPts val="0"/>
              </a:spcAft>
              <a:buClr>
                <a:schemeClr val="accent5"/>
              </a:buClr>
              <a:buSzPts val="1800"/>
              <a:buFont typeface="Playfair Display"/>
              <a:buChar char="●"/>
            </a:pPr>
            <a:r>
              <a:rPr lang="en">
                <a:solidFill>
                  <a:schemeClr val="accent5"/>
                </a:solidFill>
                <a:latin typeface="Playfair Display"/>
                <a:ea typeface="Playfair Display"/>
                <a:cs typeface="Playfair Display"/>
                <a:sym typeface="Playfair Display"/>
              </a:rPr>
              <a:t>Two deepwater ports in Georgia where ships were built.  Both were extremely important to the United States during World War II.</a:t>
            </a:r>
            <a:endParaRPr>
              <a:solidFill>
                <a:schemeClr val="accent5"/>
              </a:solidFill>
              <a:latin typeface="Playfair Display"/>
              <a:ea typeface="Playfair Display"/>
              <a:cs typeface="Playfair Display"/>
              <a:sym typeface="Playfair Display"/>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Richard Russell</a:t>
            </a:r>
            <a:endParaRPr/>
          </a:p>
        </p:txBody>
      </p:sp>
      <p:sp>
        <p:nvSpPr>
          <p:cNvPr id="211" name="Shape 21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spcBef>
                <a:spcPts val="0"/>
              </a:spcBef>
              <a:spcAft>
                <a:spcPts val="0"/>
              </a:spcAft>
              <a:buClr>
                <a:schemeClr val="accent5"/>
              </a:buClr>
              <a:buSzPts val="1800"/>
              <a:buFont typeface="Playfair Display"/>
              <a:buChar char="●"/>
            </a:pPr>
            <a:r>
              <a:rPr lang="en">
                <a:solidFill>
                  <a:schemeClr val="accent5"/>
                </a:solidFill>
                <a:latin typeface="Playfair Display"/>
                <a:ea typeface="Playfair Display"/>
                <a:cs typeface="Playfair Display"/>
                <a:sym typeface="Playfair Display"/>
              </a:rPr>
              <a:t>Georgia governor and influential long term US Senator.</a:t>
            </a:r>
            <a:endParaRPr>
              <a:solidFill>
                <a:schemeClr val="accent5"/>
              </a:solidFill>
              <a:latin typeface="Playfair Display"/>
              <a:ea typeface="Playfair Display"/>
              <a:cs typeface="Playfair Display"/>
              <a:sym typeface="Playfair Display"/>
            </a:endParaRPr>
          </a:p>
          <a:p>
            <a:pPr marL="457200" lvl="0" indent="-342900" rtl="0">
              <a:spcBef>
                <a:spcPts val="0"/>
              </a:spcBef>
              <a:spcAft>
                <a:spcPts val="0"/>
              </a:spcAft>
              <a:buClr>
                <a:schemeClr val="accent5"/>
              </a:buClr>
              <a:buSzPts val="1800"/>
              <a:buFont typeface="Playfair Display"/>
              <a:buChar char="●"/>
            </a:pPr>
            <a:r>
              <a:rPr lang="en">
                <a:solidFill>
                  <a:schemeClr val="accent5"/>
                </a:solidFill>
                <a:latin typeface="Playfair Display"/>
                <a:ea typeface="Playfair Display"/>
                <a:cs typeface="Playfair Display"/>
                <a:sym typeface="Playfair Display"/>
              </a:rPr>
              <a:t>Former governor of Georgia and US senator.  He was known for working to strengthen national defense as well as for opposing civil rights.</a:t>
            </a:r>
            <a:endParaRPr>
              <a:solidFill>
                <a:schemeClr val="accent5"/>
              </a:solidFill>
              <a:latin typeface="Playfair Display"/>
              <a:ea typeface="Playfair Display"/>
              <a:cs typeface="Playfair Display"/>
              <a:sym typeface="Playfair Display"/>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Carl Vinson</a:t>
            </a:r>
            <a:endParaRPr/>
          </a:p>
        </p:txBody>
      </p:sp>
      <p:sp>
        <p:nvSpPr>
          <p:cNvPr id="217" name="Shape 2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chemeClr val="accent5"/>
              </a:buClr>
              <a:buSzPts val="1800"/>
              <a:buFont typeface="Playfair Display"/>
              <a:buChar char="●"/>
            </a:pPr>
            <a:r>
              <a:rPr lang="en">
                <a:solidFill>
                  <a:schemeClr val="accent5"/>
                </a:solidFill>
                <a:latin typeface="Playfair Display"/>
                <a:ea typeface="Playfair Display"/>
                <a:cs typeface="Playfair Display"/>
                <a:sym typeface="Playfair Display"/>
              </a:rPr>
              <a:t>Georgia Congressman who was an advocate for a strong US military; served 25 terms in the US House of Representatives, making him the longest serving Congressman in US history.</a:t>
            </a:r>
            <a:endParaRPr>
              <a:solidFill>
                <a:schemeClr val="accent5"/>
              </a:solidFill>
              <a:latin typeface="Playfair Display"/>
              <a:ea typeface="Playfair Display"/>
              <a:cs typeface="Playfair Display"/>
              <a:sym typeface="Playfair Display"/>
            </a:endParaRPr>
          </a:p>
          <a:p>
            <a:pPr marL="457200" lvl="0" indent="-342900" rtl="0">
              <a:spcBef>
                <a:spcPts val="0"/>
              </a:spcBef>
              <a:spcAft>
                <a:spcPts val="0"/>
              </a:spcAft>
              <a:buClr>
                <a:schemeClr val="accent5"/>
              </a:buClr>
              <a:buSzPts val="1800"/>
              <a:buFont typeface="Playfair Display"/>
              <a:buChar char="●"/>
            </a:pPr>
            <a:r>
              <a:rPr lang="en">
                <a:solidFill>
                  <a:schemeClr val="accent5"/>
                </a:solidFill>
                <a:latin typeface="Playfair Display"/>
                <a:ea typeface="Playfair Display"/>
                <a:cs typeface="Playfair Display"/>
                <a:sym typeface="Playfair Display"/>
              </a:rPr>
              <a:t>A Georgia native who served in the US House of Representatives.  He was the first to hold congressional office for a period of 50 years.  He is known as “The Father of the Two-Ocean Navy.”</a:t>
            </a:r>
            <a:endParaRPr>
              <a:solidFill>
                <a:schemeClr val="accent5"/>
              </a:solidFill>
              <a:latin typeface="Playfair Display"/>
              <a:ea typeface="Playfair Display"/>
              <a:cs typeface="Playfair Display"/>
              <a:sym typeface="Playfair Displa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1E4671-D8C3-4AF1-A193-50D6645B9998}"/>
              </a:ext>
            </a:extLst>
          </p:cNvPr>
          <p:cNvPicPr>
            <a:picLocks noChangeAspect="1"/>
          </p:cNvPicPr>
          <p:nvPr/>
        </p:nvPicPr>
        <p:blipFill>
          <a:blip r:embed="rId2"/>
          <a:stretch>
            <a:fillRect/>
          </a:stretch>
        </p:blipFill>
        <p:spPr>
          <a:xfrm rot="16200000">
            <a:off x="1867720" y="-718157"/>
            <a:ext cx="5179960" cy="6629400"/>
          </a:xfrm>
          <a:prstGeom prst="rect">
            <a:avLst/>
          </a:prstGeom>
        </p:spPr>
      </p:pic>
    </p:spTree>
    <p:extLst>
      <p:ext uri="{BB962C8B-B14F-4D97-AF65-F5344CB8AC3E}">
        <p14:creationId xmlns:p14="http://schemas.microsoft.com/office/powerpoint/2010/main" val="3224402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PictoWord Example</a:t>
            </a:r>
            <a:endParaRPr/>
          </a:p>
        </p:txBody>
      </p:sp>
      <p:pic>
        <p:nvPicPr>
          <p:cNvPr id="67" name="Shape 67"/>
          <p:cNvPicPr preferRelativeResize="0"/>
          <p:nvPr/>
        </p:nvPicPr>
        <p:blipFill>
          <a:blip r:embed="rId3">
            <a:alphaModFix/>
          </a:blip>
          <a:stretch>
            <a:fillRect/>
          </a:stretch>
        </p:blipFill>
        <p:spPr>
          <a:xfrm>
            <a:off x="228600" y="1398725"/>
            <a:ext cx="8679900" cy="235690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PictoWord Example</a:t>
            </a:r>
            <a:endParaRPr/>
          </a:p>
        </p:txBody>
      </p:sp>
      <p:pic>
        <p:nvPicPr>
          <p:cNvPr id="73" name="Shape 73"/>
          <p:cNvPicPr preferRelativeResize="0"/>
          <p:nvPr/>
        </p:nvPicPr>
        <p:blipFill>
          <a:blip r:embed="rId3">
            <a:alphaModFix/>
          </a:blip>
          <a:stretch>
            <a:fillRect/>
          </a:stretch>
        </p:blipFill>
        <p:spPr>
          <a:xfrm>
            <a:off x="381000" y="1322525"/>
            <a:ext cx="8520600" cy="32375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PictoWord Example</a:t>
            </a:r>
            <a:endParaRPr/>
          </a:p>
        </p:txBody>
      </p:sp>
      <p:pic>
        <p:nvPicPr>
          <p:cNvPr id="79" name="Shape 79"/>
          <p:cNvPicPr preferRelativeResize="0"/>
          <p:nvPr/>
        </p:nvPicPr>
        <p:blipFill>
          <a:blip r:embed="rId3">
            <a:alphaModFix/>
          </a:blip>
          <a:stretch>
            <a:fillRect/>
          </a:stretch>
        </p:blipFill>
        <p:spPr>
          <a:xfrm>
            <a:off x="1219200" y="1093925"/>
            <a:ext cx="7180797" cy="3820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PictoWord Example</a:t>
            </a:r>
            <a:endParaRPr/>
          </a:p>
        </p:txBody>
      </p:sp>
      <p:pic>
        <p:nvPicPr>
          <p:cNvPr id="85" name="Shape 85"/>
          <p:cNvPicPr preferRelativeResize="0"/>
          <p:nvPr/>
        </p:nvPicPr>
        <p:blipFill>
          <a:blip r:embed="rId3">
            <a:alphaModFix/>
          </a:blip>
          <a:stretch>
            <a:fillRect/>
          </a:stretch>
        </p:blipFill>
        <p:spPr>
          <a:xfrm>
            <a:off x="2133600" y="1170125"/>
            <a:ext cx="5016782" cy="3820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PictoWord Example</a:t>
            </a:r>
            <a:endParaRPr/>
          </a:p>
        </p:txBody>
      </p:sp>
      <p:pic>
        <p:nvPicPr>
          <p:cNvPr id="91" name="Shape 91"/>
          <p:cNvPicPr preferRelativeResize="0"/>
          <p:nvPr/>
        </p:nvPicPr>
        <p:blipFill>
          <a:blip r:embed="rId3">
            <a:alphaModFix/>
          </a:blip>
          <a:stretch>
            <a:fillRect/>
          </a:stretch>
        </p:blipFill>
        <p:spPr>
          <a:xfrm>
            <a:off x="152400" y="2008325"/>
            <a:ext cx="8739849" cy="1829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solidFill>
                  <a:srgbClr val="FFFFFF"/>
                </a:solidFill>
              </a:rPr>
              <a:t>Military Bases</a:t>
            </a:r>
            <a:endParaRPr>
              <a:solidFill>
                <a:srgbClr val="FFFFFF"/>
              </a:solidFill>
            </a:endParaRPr>
          </a:p>
        </p:txBody>
      </p:sp>
      <p:sp>
        <p:nvSpPr>
          <p:cNvPr id="97" name="Shape 9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chemeClr val="accent4"/>
              </a:buClr>
              <a:buSzPts val="1800"/>
              <a:buFont typeface="Open Sans"/>
              <a:buChar char="★"/>
            </a:pPr>
            <a:r>
              <a:rPr lang="en">
                <a:solidFill>
                  <a:schemeClr val="accent4"/>
                </a:solidFill>
                <a:latin typeface="Open Sans"/>
                <a:ea typeface="Open Sans"/>
                <a:cs typeface="Open Sans"/>
                <a:sym typeface="Open Sans"/>
              </a:rPr>
              <a:t>Georgia provided more military bases for World War I than any other state.  </a:t>
            </a:r>
            <a:endParaRPr>
              <a:solidFill>
                <a:schemeClr val="accent4"/>
              </a:solidFill>
              <a:latin typeface="Open Sans"/>
              <a:ea typeface="Open Sans"/>
              <a:cs typeface="Open Sans"/>
              <a:sym typeface="Open Sans"/>
            </a:endParaRPr>
          </a:p>
          <a:p>
            <a:pPr marL="457200" lvl="0" indent="-342900" rtl="0">
              <a:spcBef>
                <a:spcPts val="0"/>
              </a:spcBef>
              <a:spcAft>
                <a:spcPts val="0"/>
              </a:spcAft>
              <a:buClr>
                <a:schemeClr val="accent4"/>
              </a:buClr>
              <a:buSzPts val="1800"/>
              <a:buFont typeface="Open Sans"/>
              <a:buChar char="★"/>
            </a:pPr>
            <a:r>
              <a:rPr lang="en">
                <a:solidFill>
                  <a:schemeClr val="accent4"/>
                </a:solidFill>
                <a:latin typeface="Open Sans"/>
                <a:ea typeface="Open Sans"/>
                <a:cs typeface="Open Sans"/>
                <a:sym typeface="Open Sans"/>
              </a:rPr>
              <a:t>These bases included Fort McPherson, Camp Gordon, Camp Benning, and Camp Stewart.</a:t>
            </a:r>
            <a:endParaRPr>
              <a:solidFill>
                <a:schemeClr val="accent4"/>
              </a:solidFill>
            </a:endParaRPr>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EBAAB79ACCC74BB7EF086B3AE90D65" ma:contentTypeVersion="32" ma:contentTypeDescription="Create a new document." ma:contentTypeScope="" ma:versionID="e466e242567a5a7dc7620a58d8df1eb8">
  <xsd:schema xmlns:xsd="http://www.w3.org/2001/XMLSchema" xmlns:xs="http://www.w3.org/2001/XMLSchema" xmlns:p="http://schemas.microsoft.com/office/2006/metadata/properties" xmlns:ns3="83c86a63-cfa1-41ab-9d88-bd294eaf28f2" xmlns:ns4="0e806270-d121-4cfa-8b9b-1627ac8bf0dd" targetNamespace="http://schemas.microsoft.com/office/2006/metadata/properties" ma:root="true" ma:fieldsID="7cf727c178f595532d60036d81f02bc9" ns3:_="" ns4:_="">
    <xsd:import namespace="83c86a63-cfa1-41ab-9d88-bd294eaf28f2"/>
    <xsd:import namespace="0e806270-d121-4cfa-8b9b-1627ac8bf0d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AutoKeyPoints" minOccurs="0"/>
                <xsd:element ref="ns4:MediaServiceKeyPoints" minOccurs="0"/>
                <xsd:element ref="ns4:NotebookType" minOccurs="0"/>
                <xsd:element ref="ns4:FolderType" minOccurs="0"/>
                <xsd:element ref="ns4:CultureName" minOccurs="0"/>
                <xsd:element ref="ns4:AppVersion" minOccurs="0"/>
                <xsd:element ref="ns4:TeamsChannelId" minOccurs="0"/>
                <xsd:element ref="ns4:Owner" minOccurs="0"/>
                <xsd:element ref="ns4:Math_Settings" minOccurs="0"/>
                <xsd:element ref="ns4:DefaultSectionNames" minOccurs="0"/>
                <xsd:element ref="ns4:Templates" minOccurs="0"/>
                <xsd:element ref="ns4:Teachers" minOccurs="0"/>
                <xsd:element ref="ns4:Students" minOccurs="0"/>
                <xsd:element ref="ns4:Student_Groups" minOccurs="0"/>
                <xsd:element ref="ns4:Distribution_Groups" minOccurs="0"/>
                <xsd:element ref="ns4:LMS_Mapping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IsNotebookLock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c86a63-cfa1-41ab-9d88-bd294eaf28f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e806270-d121-4cfa-8b9b-1627ac8bf0d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NotebookType" ma:index="20" nillable="true" ma:displayName="Notebook Type" ma:internalName="NotebookType">
      <xsd:simpleType>
        <xsd:restriction base="dms:Text"/>
      </xsd:simpleType>
    </xsd:element>
    <xsd:element name="FolderType" ma:index="21" nillable="true" ma:displayName="Folder Type" ma:internalName="FolderType">
      <xsd:simpleType>
        <xsd:restriction base="dms:Text"/>
      </xsd:simpleType>
    </xsd:element>
    <xsd:element name="CultureName" ma:index="22" nillable="true" ma:displayName="Culture Name" ma:internalName="CultureName">
      <xsd:simpleType>
        <xsd:restriction base="dms:Text"/>
      </xsd:simpleType>
    </xsd:element>
    <xsd:element name="AppVersion" ma:index="23" nillable="true" ma:displayName="App Version" ma:internalName="AppVersion">
      <xsd:simpleType>
        <xsd:restriction base="dms:Text"/>
      </xsd:simpleType>
    </xsd:element>
    <xsd:element name="TeamsChannelId" ma:index="24" nillable="true" ma:displayName="Teams Channel Id" ma:internalName="TeamsChannelId">
      <xsd:simpleType>
        <xsd:restriction base="dms:Text"/>
      </xsd:simpleType>
    </xsd:element>
    <xsd:element name="Owner" ma:index="2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6" nillable="true" ma:displayName="Math Settings" ma:internalName="Math_Settings">
      <xsd:simpleType>
        <xsd:restriction base="dms:Text"/>
      </xsd:simpleType>
    </xsd:element>
    <xsd:element name="DefaultSectionNames" ma:index="27" nillable="true" ma:displayName="Default Section Names" ma:internalName="DefaultSectionNames">
      <xsd:simpleType>
        <xsd:restriction base="dms:Note">
          <xsd:maxLength value="255"/>
        </xsd:restriction>
      </xsd:simpleType>
    </xsd:element>
    <xsd:element name="Templates" ma:index="28" nillable="true" ma:displayName="Templates" ma:internalName="Templates">
      <xsd:simpleType>
        <xsd:restriction base="dms:Note">
          <xsd:maxLength value="255"/>
        </xsd:restriction>
      </xsd:simpleType>
    </xsd:element>
    <xsd:element name="Teachers" ma:index="29"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30"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1"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2" nillable="true" ma:displayName="Distribution Groups" ma:internalName="Distribution_Groups">
      <xsd:simpleType>
        <xsd:restriction base="dms:Note">
          <xsd:maxLength value="255"/>
        </xsd:restriction>
      </xsd:simpleType>
    </xsd:element>
    <xsd:element name="LMS_Mappings" ma:index="33" nillable="true" ma:displayName="LMS Mappings" ma:internalName="LMS_Mappings">
      <xsd:simpleType>
        <xsd:restriction base="dms:Note">
          <xsd:maxLength value="255"/>
        </xsd:restriction>
      </xsd:simpleType>
    </xsd:element>
    <xsd:element name="Invited_Teachers" ma:index="34" nillable="true" ma:displayName="Invited Teachers" ma:internalName="Invited_Teachers">
      <xsd:simpleType>
        <xsd:restriction base="dms:Note">
          <xsd:maxLength value="255"/>
        </xsd:restriction>
      </xsd:simpleType>
    </xsd:element>
    <xsd:element name="Invited_Students" ma:index="35" nillable="true" ma:displayName="Invited Students" ma:internalName="Invited_Students">
      <xsd:simpleType>
        <xsd:restriction base="dms:Note">
          <xsd:maxLength value="255"/>
        </xsd:restriction>
      </xsd:simpleType>
    </xsd:element>
    <xsd:element name="Self_Registration_Enabled" ma:index="36" nillable="true" ma:displayName="Self Registration Enabled" ma:internalName="Self_Registration_Enabled">
      <xsd:simpleType>
        <xsd:restriction base="dms:Boolean"/>
      </xsd:simpleType>
    </xsd:element>
    <xsd:element name="Has_Teacher_Only_SectionGroup" ma:index="37" nillable="true" ma:displayName="Has Teacher Only SectionGroup" ma:internalName="Has_Teacher_Only_SectionGroup">
      <xsd:simpleType>
        <xsd:restriction base="dms:Boolean"/>
      </xsd:simpleType>
    </xsd:element>
    <xsd:element name="Is_Collaboration_Space_Locked" ma:index="38" nillable="true" ma:displayName="Is Collaboration Space Locked" ma:internalName="Is_Collaboration_Space_Locked">
      <xsd:simpleType>
        <xsd:restriction base="dms:Boolean"/>
      </xsd:simpleType>
    </xsd:element>
    <xsd:element name="IsNotebookLocked" ma:index="39" nillable="true" ma:displayName="Is Notebook Locked" ma:internalName="IsNotebookLocke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ath_Settings xmlns="0e806270-d121-4cfa-8b9b-1627ac8bf0dd" xsi:nil="true"/>
    <Invited_Students xmlns="0e806270-d121-4cfa-8b9b-1627ac8bf0dd" xsi:nil="true"/>
    <Templates xmlns="0e806270-d121-4cfa-8b9b-1627ac8bf0dd" xsi:nil="true"/>
    <Self_Registration_Enabled xmlns="0e806270-d121-4cfa-8b9b-1627ac8bf0dd" xsi:nil="true"/>
    <Student_Groups xmlns="0e806270-d121-4cfa-8b9b-1627ac8bf0dd">
      <UserInfo>
        <DisplayName/>
        <AccountId xsi:nil="true"/>
        <AccountType/>
      </UserInfo>
    </Student_Groups>
    <AppVersion xmlns="0e806270-d121-4cfa-8b9b-1627ac8bf0dd" xsi:nil="true"/>
    <LMS_Mappings xmlns="0e806270-d121-4cfa-8b9b-1627ac8bf0dd" xsi:nil="true"/>
    <Invited_Teachers xmlns="0e806270-d121-4cfa-8b9b-1627ac8bf0dd" xsi:nil="true"/>
    <CultureName xmlns="0e806270-d121-4cfa-8b9b-1627ac8bf0dd" xsi:nil="true"/>
    <Students xmlns="0e806270-d121-4cfa-8b9b-1627ac8bf0dd">
      <UserInfo>
        <DisplayName/>
        <AccountId xsi:nil="true"/>
        <AccountType/>
      </UserInfo>
    </Students>
    <TeamsChannelId xmlns="0e806270-d121-4cfa-8b9b-1627ac8bf0dd" xsi:nil="true"/>
    <Has_Teacher_Only_SectionGroup xmlns="0e806270-d121-4cfa-8b9b-1627ac8bf0dd" xsi:nil="true"/>
    <FolderType xmlns="0e806270-d121-4cfa-8b9b-1627ac8bf0dd" xsi:nil="true"/>
    <Owner xmlns="0e806270-d121-4cfa-8b9b-1627ac8bf0dd">
      <UserInfo>
        <DisplayName/>
        <AccountId xsi:nil="true"/>
        <AccountType/>
      </UserInfo>
    </Owner>
    <Distribution_Groups xmlns="0e806270-d121-4cfa-8b9b-1627ac8bf0dd" xsi:nil="true"/>
    <IsNotebookLocked xmlns="0e806270-d121-4cfa-8b9b-1627ac8bf0dd" xsi:nil="true"/>
    <Is_Collaboration_Space_Locked xmlns="0e806270-d121-4cfa-8b9b-1627ac8bf0dd" xsi:nil="true"/>
    <NotebookType xmlns="0e806270-d121-4cfa-8b9b-1627ac8bf0dd" xsi:nil="true"/>
    <Teachers xmlns="0e806270-d121-4cfa-8b9b-1627ac8bf0dd">
      <UserInfo>
        <DisplayName/>
        <AccountId xsi:nil="true"/>
        <AccountType/>
      </UserInfo>
    </Teachers>
    <DefaultSectionNames xmlns="0e806270-d121-4cfa-8b9b-1627ac8bf0dd" xsi:nil="true"/>
  </documentManagement>
</p:properties>
</file>

<file path=customXml/itemProps1.xml><?xml version="1.0" encoding="utf-8"?>
<ds:datastoreItem xmlns:ds="http://schemas.openxmlformats.org/officeDocument/2006/customXml" ds:itemID="{C54EA2AE-0B8F-43AB-92FD-78F52767AB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c86a63-cfa1-41ab-9d88-bd294eaf28f2"/>
    <ds:schemaRef ds:uri="0e806270-d121-4cfa-8b9b-1627ac8bf0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91321D-E43D-49D4-87BA-B9BFC61C435C}">
  <ds:schemaRefs>
    <ds:schemaRef ds:uri="http://schemas.microsoft.com/sharepoint/v3/contenttype/forms"/>
  </ds:schemaRefs>
</ds:datastoreItem>
</file>

<file path=customXml/itemProps3.xml><?xml version="1.0" encoding="utf-8"?>
<ds:datastoreItem xmlns:ds="http://schemas.openxmlformats.org/officeDocument/2006/customXml" ds:itemID="{4BC8B822-672F-4D40-A223-CF4A99BB97C3}">
  <ds:schemaRefs>
    <ds:schemaRef ds:uri="83c86a63-cfa1-41ab-9d88-bd294eaf28f2"/>
    <ds:schemaRef ds:uri="http://schemas.openxmlformats.org/package/2006/metadata/core-properties"/>
    <ds:schemaRef ds:uri="http://purl.org/dc/dcmitype/"/>
    <ds:schemaRef ds:uri="http://schemas.microsoft.com/office/infopath/2007/PartnerControls"/>
    <ds:schemaRef ds:uri="0e806270-d121-4cfa-8b9b-1627ac8bf0dd"/>
    <ds:schemaRef ds:uri="http://schemas.microsoft.com/office/2006/documentManagement/types"/>
    <ds:schemaRef ds:uri="http://purl.org/dc/elements/1.1/"/>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18</TotalTime>
  <Words>1020</Words>
  <Application>Microsoft Office PowerPoint</Application>
  <PresentationFormat>On-screen Show (16:9)</PresentationFormat>
  <Paragraphs>79</Paragraphs>
  <Slides>29</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Playfair Display</vt:lpstr>
      <vt:lpstr>Open Sans</vt:lpstr>
      <vt:lpstr>Simple Dark</vt:lpstr>
      <vt:lpstr>PictoWords</vt:lpstr>
      <vt:lpstr>What is a pictoword?</vt:lpstr>
      <vt:lpstr>PowerPoint Presentation</vt:lpstr>
      <vt:lpstr>PictoWord Example</vt:lpstr>
      <vt:lpstr>PictoWord Example</vt:lpstr>
      <vt:lpstr>PictoWord Example</vt:lpstr>
      <vt:lpstr>PictoWord Example</vt:lpstr>
      <vt:lpstr>PictoWord Example</vt:lpstr>
      <vt:lpstr>Military Bases</vt:lpstr>
      <vt:lpstr>World War I</vt:lpstr>
      <vt:lpstr>Boll Weevil</vt:lpstr>
      <vt:lpstr>Drought</vt:lpstr>
      <vt:lpstr>Drought of 1924</vt:lpstr>
      <vt:lpstr>The Great Depression</vt:lpstr>
      <vt:lpstr>Eugene Talmadge</vt:lpstr>
      <vt:lpstr>New Deal</vt:lpstr>
      <vt:lpstr>Franklin Delano Roosevelt</vt:lpstr>
      <vt:lpstr>Civilian Conservation Corps</vt:lpstr>
      <vt:lpstr>Agricultural Adjustment Act</vt:lpstr>
      <vt:lpstr>Rural Electrification Administration</vt:lpstr>
      <vt:lpstr>Social Security Administration</vt:lpstr>
      <vt:lpstr>Lend-Lease Act</vt:lpstr>
      <vt:lpstr>Pearl Harbor</vt:lpstr>
      <vt:lpstr>World War II</vt:lpstr>
      <vt:lpstr>Bell Bomber Plant</vt:lpstr>
      <vt:lpstr>Liberty Ships</vt:lpstr>
      <vt:lpstr>Savannah and Brunswick Ship Yards</vt:lpstr>
      <vt:lpstr>Richard Russell</vt:lpstr>
      <vt:lpstr>Carl Vinson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PictoWords</dc:title>
  <dc:creator>Cole, Kimberlye</dc:creator>
  <cp:lastModifiedBy>Mary Matello</cp:lastModifiedBy>
  <cp:revision>4</cp:revision>
  <dcterms:modified xsi:type="dcterms:W3CDTF">2020-08-21T16:14:23Z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0x010100C8EBAAB79ACCC74BB7EF086B3AE90D65</vt:lpwstr>
  </property>
</Properties>
</file>