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0" r:id="rId5"/>
    <p:sldId id="319" r:id="rId6"/>
    <p:sldId id="322" r:id="rId7"/>
    <p:sldId id="321" r:id="rId8"/>
    <p:sldId id="323" r:id="rId9"/>
    <p:sldId id="32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4E673-0C5A-4185-802A-BE833A033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15135-C985-49A9-8F49-C569F6F9D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FA2AC-6A16-4069-A037-C0EF1656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AC2C7-082B-4878-95B6-191D86B0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330BB-CFD0-449C-8E9C-FDB959FF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6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D6AA-77AC-42E6-96CB-D9F5ADAB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742BA-69CC-4CD9-BE1A-879A98AD3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A21A1-AB99-4223-8F17-5E705B38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2B301-1E93-46EA-AA1E-998B2CAD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B78F-7CAE-4926-BB94-07F24D3E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4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1AE0F8-E28C-477E-9B25-027DB92FC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1AF61-2A2D-46F5-B5EF-1B08625D7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8BF34-480B-4352-8C67-F893B5D8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39C53-EF2F-42E6-BF6E-EA9D0850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A2A19-670C-4D97-87E4-3E858BC8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2BC8-ABC7-4D2B-9EB1-62A57A1F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A11F-AC36-45FB-BC05-2DCABBF40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1001A-530D-41EE-9C31-311E711E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CDC5-89FF-4FA4-99D8-A6339F74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0112E-E58A-43E8-9011-794F0218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2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8960-8194-428B-B686-EDFAAF0E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EAAC5-E453-4D5E-A31C-4126EEB76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ED4F8-BEB5-479D-86F7-A3D0FF0B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42793-1084-4E8B-AC4D-69C1E481B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EA680-997D-4A74-A74E-D1749C77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EF28-CD7A-4C8A-BFB0-CA1E707C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CE5A2-D0E5-4452-BA1C-30A5954E5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7567F-BF8C-4B75-9183-D6540F3E3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84760-9415-4D1C-A4E4-D58DF611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4322D-C136-425D-AA1B-5CE68065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AB536-028B-4A25-8FFB-3E537E8F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7AD5-D94C-40E5-BBBF-BEDB5546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5A2C5-6976-40A8-B16B-08CF494DF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E965E8-2EC4-4AEF-BA1B-00634E46F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B72E7-710D-4A08-AD12-6B3435B43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437AC3-8D15-4082-B841-C78611C6C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FC3267-FD83-4597-83EA-CC5F5E2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5A989-B3CB-42F6-A9E0-49DBE088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D95282-D206-4A9D-A7A1-BAF97E07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1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7145-1626-4229-AB62-0DC74AE3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31AFA2-F857-4805-ADA8-9F1FE20B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105EC7-7E45-46AD-8328-F099C6A6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12E7D-BF1C-4ECF-946E-C3D708932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5AAD9-BBC5-421E-A942-3436ACDA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CD2E78-95C7-4DE7-90D8-06EABC097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76B03-CEA9-4245-82EC-8DF10DBA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5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2F33B-D88A-4BDE-A0DC-F1AF96D6D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4445B-1EF3-4672-93F3-B46ECD563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DE84F-C031-435F-864F-4AECC5D67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2B93A-CC0C-4813-9D2E-BA4DDC3F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1BBA2-10E2-45B5-A10C-E1147910B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6642C-B3B1-40E0-8AE1-2D6BCC54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1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BE26F-A61D-45CF-80D0-D97A1BE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134170-334C-4FB2-91E9-48B3FE742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D55B1-0774-4415-A8AF-FDB704E5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92AD0-8A67-4E7F-A1D7-F3DAEF03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EA6AF-F636-4482-A783-4306DB2F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0FFC0-A5C2-4163-8C0F-CDA4C2BF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3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B6812-3B6D-4AC3-9265-40FD78B1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CD66A-DDAC-458F-9EE4-4D37499D1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5F564-81B5-4BA5-8790-2FEF3C7AE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DF0E-EF6C-4AAB-AA62-365022BBAA09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AEE91-66CB-49E2-934D-3C546B92A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1DB46-3B0A-4399-9572-B706064FA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421EC-ED56-4D8E-BE9E-D62138FC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7/03/08/technology/snap-makes-a-bet-on-the-cultural-supremacy-of-the-camera.html" TargetMode="External"/><Relationship Id="rId2" Type="http://schemas.openxmlformats.org/officeDocument/2006/relationships/hyperlink" Target="https://www.yale.edu/about-yale/yale-fa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kWBhP0EQ1l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7/03/08/technology/snap-makes-a-bet-on-the-cultural-supremacy-of-the-camera.html" TargetMode="External"/><Relationship Id="rId2" Type="http://schemas.openxmlformats.org/officeDocument/2006/relationships/hyperlink" Target="https://www.yale.edu/about-yale/yale-fa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kWBhP0EQ1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CB909-EF2B-484B-9E21-CAA0FE1A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latin typeface="Bernard MT Condensed"/>
                <a:cs typeface="Calibri Light"/>
              </a:rPr>
              <a:t>Argumentative Essay</a:t>
            </a:r>
            <a:endParaRPr lang="en-US" sz="5000">
              <a:latin typeface="Bernard MT Condense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250C6-2603-4051-8DBE-744759C62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Bodoni MT Condensed"/>
                <a:cs typeface="Calibri"/>
              </a:rPr>
              <a:t>Choose ONE of the following topics</a:t>
            </a:r>
          </a:p>
          <a:p>
            <a:pPr lvl="1"/>
            <a:r>
              <a:rPr lang="en-US" sz="4000" dirty="0">
                <a:latin typeface="Bodoni MT Condensed"/>
                <a:cs typeface="Calibri"/>
              </a:rPr>
              <a:t>Columbus Day vs. Indigenous People's Day ("Indigenous People's Day Steps Out")</a:t>
            </a:r>
            <a:endParaRPr lang="en-US" sz="4000" dirty="0">
              <a:ea typeface="+mn-lt"/>
              <a:cs typeface="+mn-lt"/>
            </a:endParaRPr>
          </a:p>
          <a:p>
            <a:pPr lvl="1"/>
            <a:r>
              <a:rPr lang="en-US" sz="4000" dirty="0">
                <a:latin typeface="Bodoni MT Condensed"/>
                <a:cs typeface="Calibri"/>
              </a:rPr>
              <a:t>Use of Native American Names/Symbols in Sports ("What's in a Name and Logo?")</a:t>
            </a:r>
            <a:endParaRPr lang="en-US" sz="4000" dirty="0">
              <a:ea typeface="+mn-lt"/>
              <a:cs typeface="+mn-lt"/>
            </a:endParaRPr>
          </a:p>
          <a:p>
            <a:r>
              <a:rPr lang="en-US" sz="4000" dirty="0">
                <a:latin typeface="Bodoni MT Condensed"/>
                <a:cs typeface="Calibri"/>
              </a:rPr>
              <a:t>Complete Essay Research Using the Graphic Organizer</a:t>
            </a:r>
          </a:p>
          <a:p>
            <a:r>
              <a:rPr lang="en-US" sz="4000" dirty="0">
                <a:latin typeface="Bodoni MT Condensed"/>
                <a:cs typeface="Calibri"/>
              </a:rPr>
              <a:t>Complete the Argumentative Essay Outline</a:t>
            </a:r>
          </a:p>
          <a:p>
            <a:pPr lvl="1"/>
            <a:endParaRPr lang="en-US" sz="4000" dirty="0">
              <a:latin typeface="Bodoni MT Condensed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962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4D48-B557-4863-9283-C2C972FA8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940" y="-217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>
                <a:latin typeface="Bodoni MT Condensed"/>
                <a:cs typeface="Calibri Light"/>
              </a:rPr>
              <a:t>Formal Writing Tips</a:t>
            </a:r>
            <a:endParaRPr lang="en-US" sz="6000" b="1">
              <a:latin typeface="Bodoni MT Condense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79DB6-20BD-427D-882E-3FF8B6A7D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65" y="1220199"/>
            <a:ext cx="10578230" cy="473755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latin typeface="Times New Roman"/>
                <a:cs typeface="Calibri"/>
              </a:rPr>
              <a:t>Do NOT use personal pronouns (I, my, you, we)</a:t>
            </a:r>
          </a:p>
          <a:p>
            <a:r>
              <a:rPr lang="en-US" dirty="0">
                <a:latin typeface="Times New Roman"/>
                <a:cs typeface="Calibri"/>
              </a:rPr>
              <a:t>Do NOT use contractions (don't, can't, shouldn't)</a:t>
            </a:r>
            <a:endParaRPr lang="en-US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Calibri"/>
            </a:endParaRPr>
          </a:p>
          <a:p>
            <a:r>
              <a:rPr lang="en-US" dirty="0">
                <a:latin typeface="Times New Roman"/>
                <a:cs typeface="Calibri"/>
              </a:rPr>
              <a:t>DO spell out numbers below 100</a:t>
            </a:r>
          </a:p>
          <a:p>
            <a:pPr lvl="1"/>
            <a:r>
              <a:rPr lang="en-US" sz="2800" dirty="0">
                <a:latin typeface="Times New Roman"/>
                <a:ea typeface="+mn-lt"/>
                <a:cs typeface="+mn-lt"/>
              </a:rPr>
              <a:t>Unless it's a percentage (It is estimated that 35% of people support...)</a:t>
            </a:r>
          </a:p>
          <a:p>
            <a:pPr lvl="2"/>
            <a:r>
              <a:rPr lang="en-US" sz="2800" dirty="0">
                <a:latin typeface="Times New Roman"/>
                <a:ea typeface="+mn-lt"/>
                <a:cs typeface="+mn-lt"/>
              </a:rPr>
              <a:t>Unless the percentage is at the beginning of the sentence...(Thirty-five percent of people believe...)</a:t>
            </a:r>
          </a:p>
          <a:p>
            <a:endParaRPr lang="en-US" dirty="0">
              <a:latin typeface="Times New Roman"/>
              <a:cs typeface="Calibri"/>
            </a:endParaRPr>
          </a:p>
          <a:p>
            <a:r>
              <a:rPr lang="en-US" dirty="0">
                <a:latin typeface="Times New Roman"/>
                <a:cs typeface="Calibri"/>
              </a:rPr>
              <a:t>DO use evidence to make your argument!</a:t>
            </a:r>
          </a:p>
          <a:p>
            <a:endParaRPr lang="en-US" dirty="0">
              <a:latin typeface="Times New Roman"/>
              <a:cs typeface="Calibri"/>
            </a:endParaRPr>
          </a:p>
          <a:p>
            <a:r>
              <a:rPr lang="en-US" dirty="0">
                <a:latin typeface="Times New Roman"/>
                <a:cs typeface="Calibri"/>
              </a:rPr>
              <a:t>Do NOT plagiarize! When in doubt CITE!</a:t>
            </a:r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434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59B6-35F9-46CA-AD4D-5CF9DC587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cs typeface="Calibri Light"/>
              </a:rPr>
              <a:t>Format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0D570-1E78-4A2D-9D1A-14E795F4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351"/>
            <a:ext cx="10515600" cy="490457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12pt Times New Roman</a:t>
            </a:r>
          </a:p>
          <a:p>
            <a:r>
              <a:rPr lang="en-US" dirty="0">
                <a:cs typeface="Calibri"/>
              </a:rPr>
              <a:t>Double Spaced</a:t>
            </a:r>
          </a:p>
          <a:p>
            <a:pPr lvl="1"/>
            <a:r>
              <a:rPr lang="en-US" dirty="0">
                <a:cs typeface="Calibri"/>
              </a:rPr>
              <a:t>Click the icon in the bottom right side of the "Paragraph" section under the home tab/Change "Line Spacing" (middle of the pop up) from Multiple to Double/Click "Okay"</a:t>
            </a:r>
          </a:p>
          <a:p>
            <a:r>
              <a:rPr lang="en-US" dirty="0">
                <a:cs typeface="Calibri"/>
              </a:rPr>
              <a:t>1 Inch Margins (preset)</a:t>
            </a:r>
          </a:p>
          <a:p>
            <a:r>
              <a:rPr lang="en-US" dirty="0">
                <a:cs typeface="Calibri"/>
              </a:rPr>
              <a:t>Put your First and Last Name in the Header</a:t>
            </a:r>
          </a:p>
          <a:p>
            <a:pPr lvl="1"/>
            <a:r>
              <a:rPr lang="en-US" dirty="0">
                <a:cs typeface="Calibri"/>
              </a:rPr>
              <a:t>Click "Insert"/Click "Header"/Select the first option from the menu/Insert Name</a:t>
            </a:r>
          </a:p>
          <a:p>
            <a:r>
              <a:rPr lang="en-US" dirty="0">
                <a:cs typeface="Calibri"/>
              </a:rPr>
              <a:t>If you are giving your essay a title (not required) put it on the first line of your essay. </a:t>
            </a:r>
          </a:p>
          <a:p>
            <a:r>
              <a:rPr lang="en-US" dirty="0">
                <a:cs typeface="Calibri"/>
              </a:rPr>
              <a:t>Works Cited Page </a:t>
            </a:r>
          </a:p>
          <a:p>
            <a:pPr lvl="1"/>
            <a:r>
              <a:rPr lang="en-US" dirty="0">
                <a:cs typeface="Calibri"/>
              </a:rPr>
              <a:t>Last Page</a:t>
            </a:r>
          </a:p>
          <a:p>
            <a:pPr lvl="1"/>
            <a:r>
              <a:rPr lang="en-US" dirty="0">
                <a:cs typeface="Calibri"/>
              </a:rPr>
              <a:t>Sources in Alphabetical Order</a:t>
            </a:r>
          </a:p>
        </p:txBody>
      </p:sp>
    </p:spTree>
    <p:extLst>
      <p:ext uri="{BB962C8B-B14F-4D97-AF65-F5344CB8AC3E}">
        <p14:creationId xmlns:p14="http://schemas.microsoft.com/office/powerpoint/2010/main" val="110859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4CBB2-66F9-461A-84C2-4CCE3C27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7235"/>
            <a:ext cx="10515600" cy="1325563"/>
          </a:xfrm>
        </p:spPr>
        <p:txBody>
          <a:bodyPr/>
          <a:lstStyle/>
          <a:p>
            <a:r>
              <a:rPr lang="en-US" b="1" u="sng" dirty="0">
                <a:cs typeface="Calibri Light"/>
              </a:rPr>
              <a:t>Citations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F94D5-C449-480D-A467-8C64A355B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3629"/>
            <a:ext cx="5157787" cy="823912"/>
          </a:xfrm>
        </p:spPr>
        <p:txBody>
          <a:bodyPr/>
          <a:lstStyle/>
          <a:p>
            <a:r>
              <a:rPr lang="en-US" dirty="0">
                <a:cs typeface="Calibri"/>
              </a:rPr>
              <a:t>When to Cite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2A6AD-5FAC-459E-945D-5E1ABC14F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24911"/>
            <a:ext cx="5157787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Any time you are using a unique idea/anything that's not common knowledge from a source</a:t>
            </a:r>
          </a:p>
          <a:p>
            <a:r>
              <a:rPr lang="en-US" dirty="0">
                <a:cs typeface="Calibri"/>
              </a:rPr>
              <a:t>Quotations</a:t>
            </a:r>
          </a:p>
          <a:p>
            <a:r>
              <a:rPr lang="en-US" dirty="0">
                <a:cs typeface="Calibri"/>
              </a:rPr>
              <a:t>Statistics/data</a:t>
            </a:r>
          </a:p>
          <a:p>
            <a:r>
              <a:rPr lang="en-US" dirty="0">
                <a:cs typeface="Calibri"/>
              </a:rPr>
              <a:t>When in doubt, CITE!!!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01AD5-4102-4391-91E9-5559E653F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9132" y="1263629"/>
            <a:ext cx="5183188" cy="823912"/>
          </a:xfrm>
        </p:spPr>
        <p:txBody>
          <a:bodyPr/>
          <a:lstStyle/>
          <a:p>
            <a:r>
              <a:rPr lang="en-US" dirty="0">
                <a:cs typeface="Calibri"/>
              </a:rPr>
              <a:t>How to Cite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36B2AB-374B-4FDF-A8B3-2061CFDFC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24911"/>
            <a:ext cx="5183188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Put cursor at the end of the sentence/section being cited.</a:t>
            </a:r>
          </a:p>
          <a:p>
            <a:r>
              <a:rPr lang="en-US" dirty="0">
                <a:cs typeface="Calibri"/>
              </a:rPr>
              <a:t>Click the "References" tab</a:t>
            </a:r>
            <a:endParaRPr lang="en-US" dirty="0"/>
          </a:p>
          <a:p>
            <a:r>
              <a:rPr lang="en-US" dirty="0">
                <a:cs typeface="Calibri"/>
              </a:rPr>
              <a:t>Click "Insert Footnote"</a:t>
            </a:r>
          </a:p>
          <a:p>
            <a:r>
              <a:rPr lang="en-US" dirty="0">
                <a:cs typeface="Calibri"/>
              </a:rPr>
              <a:t>Type in citation</a:t>
            </a:r>
          </a:p>
          <a:p>
            <a:r>
              <a:rPr lang="en-US" dirty="0">
                <a:cs typeface="Calibri"/>
              </a:rPr>
              <a:t>Click back to body of text</a:t>
            </a:r>
          </a:p>
        </p:txBody>
      </p:sp>
    </p:spTree>
    <p:extLst>
      <p:ext uri="{BB962C8B-B14F-4D97-AF65-F5344CB8AC3E}">
        <p14:creationId xmlns:p14="http://schemas.microsoft.com/office/powerpoint/2010/main" val="406001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5338EA-BCFB-4F4D-9722-E5ED0EA5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ea typeface="+mj-lt"/>
                <a:cs typeface="+mj-lt"/>
              </a:rPr>
              <a:t>Citations: Footnotes Format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50109-3832-4672-8FC4-AFB31BCDD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b="1" u="sng" dirty="0">
                <a:ea typeface="+mn-lt"/>
                <a:cs typeface="+mn-lt"/>
              </a:rPr>
              <a:t>Websites </a:t>
            </a:r>
            <a:endParaRPr lang="en-US">
              <a:cs typeface="Calibri" panose="020F0502020204030204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Template: "</a:t>
            </a:r>
            <a:r>
              <a:rPr lang="en-US" dirty="0">
                <a:ea typeface="+mn-lt"/>
                <a:cs typeface="+mn-lt"/>
              </a:rPr>
              <a:t>Title of Webpage,” Sponsoring Organization, Accessed Date, Link. </a:t>
            </a:r>
            <a:endParaRPr lang="en-US">
              <a:cs typeface="Calibri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Example: </a:t>
            </a:r>
            <a:r>
              <a:rPr lang="en-US" dirty="0">
                <a:ea typeface="+mn-lt"/>
                <a:cs typeface="+mn-lt"/>
              </a:rPr>
              <a:t>Yale University. “About Yale: Yale Facts.” Accessed May 1, 2017. </a:t>
            </a:r>
            <a:r>
              <a:rPr lang="en-US" dirty="0">
                <a:ea typeface="+mn-lt"/>
                <a:cs typeface="+mn-lt"/>
                <a:hlinkClick r:id="rId2"/>
              </a:rPr>
              <a:t>https://www.yale.edu/about-yale/yale-facts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b="1" u="sng" dirty="0">
                <a:ea typeface="+mn-lt"/>
                <a:cs typeface="+mn-lt"/>
              </a:rPr>
              <a:t>Newspaper/Magazine Articles </a:t>
            </a:r>
            <a:endParaRPr lang="en-US">
              <a:cs typeface="Calibri" panose="020F0502020204030204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Template: </a:t>
            </a:r>
            <a:r>
              <a:rPr lang="en-US" dirty="0">
                <a:ea typeface="+mn-lt"/>
                <a:cs typeface="+mn-lt"/>
              </a:rPr>
              <a:t>Authors first name last name, “Title of Article,” </a:t>
            </a:r>
            <a:r>
              <a:rPr lang="en-US" i="1" dirty="0">
                <a:ea typeface="+mn-lt"/>
                <a:cs typeface="+mn-lt"/>
              </a:rPr>
              <a:t>Newspaper Title, </a:t>
            </a:r>
            <a:r>
              <a:rPr lang="en-US" dirty="0">
                <a:ea typeface="+mn-lt"/>
                <a:cs typeface="+mn-lt"/>
              </a:rPr>
              <a:t>Publication Date, Link. </a:t>
            </a:r>
            <a:endParaRPr lang="en-US">
              <a:cs typeface="Calibri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Example: </a:t>
            </a:r>
            <a:r>
              <a:rPr lang="en-US" dirty="0">
                <a:ea typeface="+mn-lt"/>
                <a:cs typeface="+mn-lt"/>
              </a:rPr>
              <a:t> Farhad </a:t>
            </a:r>
            <a:r>
              <a:rPr lang="en-US" dirty="0" err="1">
                <a:ea typeface="+mn-lt"/>
                <a:cs typeface="+mn-lt"/>
              </a:rPr>
              <a:t>Manjoo</a:t>
            </a:r>
            <a:r>
              <a:rPr lang="en-US" dirty="0">
                <a:ea typeface="+mn-lt"/>
                <a:cs typeface="+mn-lt"/>
              </a:rPr>
              <a:t>, “Snap Makes a Bet on the Cultural Supremacy of the Camera,” </a:t>
            </a:r>
            <a:r>
              <a:rPr lang="en-US" i="1" dirty="0">
                <a:ea typeface="+mn-lt"/>
                <a:cs typeface="+mn-lt"/>
              </a:rPr>
              <a:t>New York Times</a:t>
            </a:r>
            <a:r>
              <a:rPr lang="en-US" dirty="0">
                <a:ea typeface="+mn-lt"/>
                <a:cs typeface="+mn-lt"/>
              </a:rPr>
              <a:t>, March 8, 2017, </a:t>
            </a:r>
            <a:r>
              <a:rPr lang="en-US" dirty="0">
                <a:ea typeface="+mn-lt"/>
                <a:cs typeface="+mn-lt"/>
                <a:hlinkClick r:id="rId3"/>
              </a:rPr>
              <a:t>https://www.nytimes.com/2017/03/08/technology/snap-makes-a-bet-on-the-cultural-supremacy-of-the-camera.html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b="1" u="sng" dirty="0">
                <a:ea typeface="+mn-lt"/>
                <a:cs typeface="+mn-lt"/>
              </a:rPr>
              <a:t>Video</a:t>
            </a:r>
            <a:endParaRPr lang="en-US" dirty="0">
              <a:cs typeface="Calibri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Template:</a:t>
            </a:r>
            <a:r>
              <a:rPr lang="en-US" dirty="0">
                <a:ea typeface="+mn-lt"/>
                <a:cs typeface="+mn-lt"/>
              </a:rPr>
              <a:t> First Name Last Name, “Video Title,” Filmed [Month Year], YouTube video, Duration, Posted [Month Year], Video URL.</a:t>
            </a:r>
            <a:endParaRPr lang="en-US" dirty="0"/>
          </a:p>
          <a:p>
            <a:pPr lvl="1"/>
            <a:r>
              <a:rPr lang="en-US" b="1" dirty="0">
                <a:ea typeface="+mn-lt"/>
                <a:cs typeface="+mn-lt"/>
              </a:rPr>
              <a:t>Example: </a:t>
            </a:r>
            <a:r>
              <a:rPr lang="en-US" dirty="0">
                <a:ea typeface="+mn-lt"/>
                <a:cs typeface="+mn-lt"/>
              </a:rPr>
              <a:t>GEICO Insurance. “GEICO Hump Day Camel Commercial – Happier than a Camel on Wednesday”. Filmed [May 2013]. YouTube video, 00:30. Posted [May 2013]. </a:t>
            </a:r>
            <a:r>
              <a:rPr lang="en-US" dirty="0">
                <a:ea typeface="+mn-lt"/>
                <a:cs typeface="+mn-lt"/>
                <a:hlinkClick r:id="rId4"/>
              </a:rPr>
              <a:t>http://youtu.be/kWBhP0EQ1lA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909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5338EA-BCFB-4F4D-9722-E5ED0EA5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cs typeface="Calibri Light"/>
              </a:rPr>
              <a:t>Citations: Works Cited Page Format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50109-3832-4672-8FC4-AFB31BCDD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b="1" u="sng" dirty="0">
                <a:ea typeface="+mn-lt"/>
                <a:cs typeface="+mn-lt"/>
              </a:rPr>
              <a:t>Websites </a:t>
            </a:r>
            <a:endParaRPr lang="en-US">
              <a:cs typeface="Calibri" panose="020F0502020204030204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Template: </a:t>
            </a:r>
            <a:r>
              <a:rPr lang="en-US" dirty="0">
                <a:ea typeface="+mn-lt"/>
                <a:cs typeface="+mn-lt"/>
              </a:rPr>
              <a:t>Sponsoring Organization. “Title of Webpage.” Accessed Date. Link. </a:t>
            </a:r>
            <a:endParaRPr lang="en-US">
              <a:cs typeface="Calibri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Example: </a:t>
            </a:r>
            <a:r>
              <a:rPr lang="en-US" dirty="0">
                <a:ea typeface="+mn-lt"/>
                <a:cs typeface="+mn-lt"/>
              </a:rPr>
              <a:t>Yale University. “About Yale: Yale Facts.” Accessed May 1, 2017. </a:t>
            </a:r>
            <a:r>
              <a:rPr lang="en-US" dirty="0">
                <a:ea typeface="+mn-lt"/>
                <a:cs typeface="+mn-lt"/>
                <a:hlinkClick r:id="rId2"/>
              </a:rPr>
              <a:t>https://www.yale.edu/about-yale/yale-facts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b="1" u="sng" dirty="0">
                <a:ea typeface="+mn-lt"/>
                <a:cs typeface="+mn-lt"/>
              </a:rPr>
              <a:t>Newspaper/Magazine Articles </a:t>
            </a:r>
            <a:endParaRPr lang="en-US">
              <a:cs typeface="Calibri" panose="020F0502020204030204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Template: </a:t>
            </a:r>
            <a:r>
              <a:rPr lang="en-US" dirty="0">
                <a:ea typeface="+mn-lt"/>
                <a:cs typeface="+mn-lt"/>
              </a:rPr>
              <a:t>Authors last name, first name. “Title of Article.” </a:t>
            </a:r>
            <a:r>
              <a:rPr lang="en-US" i="1" dirty="0">
                <a:ea typeface="+mn-lt"/>
                <a:cs typeface="+mn-lt"/>
              </a:rPr>
              <a:t>Newspaper Title. </a:t>
            </a:r>
            <a:r>
              <a:rPr lang="en-US" dirty="0">
                <a:ea typeface="+mn-lt"/>
                <a:cs typeface="+mn-lt"/>
              </a:rPr>
              <a:t>Publication Date. Link. </a:t>
            </a:r>
            <a:endParaRPr lang="en-US">
              <a:cs typeface="Calibri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Example: </a:t>
            </a:r>
            <a:r>
              <a:rPr lang="en-US" dirty="0" err="1">
                <a:ea typeface="+mn-lt"/>
                <a:cs typeface="+mn-lt"/>
              </a:rPr>
              <a:t>Manjoo</a:t>
            </a:r>
            <a:r>
              <a:rPr lang="en-US" dirty="0">
                <a:ea typeface="+mn-lt"/>
                <a:cs typeface="+mn-lt"/>
              </a:rPr>
              <a:t>, Farhad. “Snap Makes a Bet on the Cultural Supremacy of the Camera.” </a:t>
            </a:r>
            <a:r>
              <a:rPr lang="en-US" i="1" dirty="0">
                <a:ea typeface="+mn-lt"/>
                <a:cs typeface="+mn-lt"/>
              </a:rPr>
              <a:t>New York Times</a:t>
            </a:r>
            <a:r>
              <a:rPr lang="en-US" dirty="0">
                <a:ea typeface="+mn-lt"/>
                <a:cs typeface="+mn-lt"/>
              </a:rPr>
              <a:t>, March 8, 2017. </a:t>
            </a:r>
            <a:r>
              <a:rPr lang="en-US" dirty="0">
                <a:ea typeface="+mn-lt"/>
                <a:cs typeface="+mn-lt"/>
                <a:hlinkClick r:id="rId3"/>
              </a:rPr>
              <a:t>https://www.nytimes.com/2017/03/08/technology/snap-makes-a-bet-on-the-cultural-supremacy-of-the-camera.html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b="1" u="sng" dirty="0">
                <a:ea typeface="+mn-lt"/>
                <a:cs typeface="+mn-lt"/>
              </a:rPr>
              <a:t>Video</a:t>
            </a:r>
            <a:endParaRPr lang="en-US" dirty="0">
              <a:cs typeface="Calibri"/>
            </a:endParaRPr>
          </a:p>
          <a:p>
            <a:pPr lvl="1"/>
            <a:r>
              <a:rPr lang="en-US" b="1" dirty="0">
                <a:ea typeface="+mn-lt"/>
                <a:cs typeface="+mn-lt"/>
              </a:rPr>
              <a:t>Template: </a:t>
            </a:r>
            <a:r>
              <a:rPr lang="en-US" dirty="0">
                <a:ea typeface="+mn-lt"/>
                <a:cs typeface="+mn-lt"/>
              </a:rPr>
              <a:t>Last Name, First Name. “Video Title”. Filmed [Month Year]. YouTube video, Duration. Posted [Month Year]. Video URL.</a:t>
            </a:r>
            <a:endParaRPr lang="en-US" dirty="0"/>
          </a:p>
          <a:p>
            <a:pPr lvl="1"/>
            <a:r>
              <a:rPr lang="en-US" b="1" dirty="0">
                <a:ea typeface="+mn-lt"/>
                <a:cs typeface="+mn-lt"/>
              </a:rPr>
              <a:t>Example: </a:t>
            </a:r>
            <a:r>
              <a:rPr lang="en-US" dirty="0">
                <a:ea typeface="+mn-lt"/>
                <a:cs typeface="+mn-lt"/>
              </a:rPr>
              <a:t>GEICO Insurance. “GEICO Hump Day Camel Commercial – Happier than a Camel on Wednesday”. Filmed [May 2013]. YouTube video, 00:30. Posted [May 2013]. </a:t>
            </a:r>
            <a:r>
              <a:rPr lang="en-US" dirty="0">
                <a:ea typeface="+mn-lt"/>
                <a:cs typeface="+mn-lt"/>
                <a:hlinkClick r:id="rId4"/>
              </a:rPr>
              <a:t>http://youtu.be/kWBhP0EQ1lA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333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AAB79ACCC74BB7EF086B3AE90D65" ma:contentTypeVersion="33" ma:contentTypeDescription="Create a new document." ma:contentTypeScope="" ma:versionID="4185525dd264a699b2c8d7b8955e79db">
  <xsd:schema xmlns:xsd="http://www.w3.org/2001/XMLSchema" xmlns:xs="http://www.w3.org/2001/XMLSchema" xmlns:p="http://schemas.microsoft.com/office/2006/metadata/properties" xmlns:ns3="83c86a63-cfa1-41ab-9d88-bd294eaf28f2" xmlns:ns4="0e806270-d121-4cfa-8b9b-1627ac8bf0dd" targetNamespace="http://schemas.microsoft.com/office/2006/metadata/properties" ma:root="true" ma:fieldsID="0e01a56bd65478f76d72bbeda1347776" ns3:_="" ns4:_="">
    <xsd:import namespace="83c86a63-cfa1-41ab-9d88-bd294eaf28f2"/>
    <xsd:import namespace="0e806270-d121-4cfa-8b9b-1627ac8bf0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86a63-cfa1-41ab-9d88-bd294eaf28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06270-d121-4cfa-8b9b-1627ac8bf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0e806270-d121-4cfa-8b9b-1627ac8bf0dd" xsi:nil="true"/>
    <Invited_Students xmlns="0e806270-d121-4cfa-8b9b-1627ac8bf0dd" xsi:nil="true"/>
    <Teams_Channel_Section_Location xmlns="0e806270-d121-4cfa-8b9b-1627ac8bf0dd" xsi:nil="true"/>
    <Templates xmlns="0e806270-d121-4cfa-8b9b-1627ac8bf0dd" xsi:nil="true"/>
    <Self_Registration_Enabled xmlns="0e806270-d121-4cfa-8b9b-1627ac8bf0dd" xsi:nil="true"/>
    <Student_Groups xmlns="0e806270-d121-4cfa-8b9b-1627ac8bf0dd">
      <UserInfo>
        <DisplayName/>
        <AccountId xsi:nil="true"/>
        <AccountType/>
      </UserInfo>
    </Student_Groups>
    <AppVersion xmlns="0e806270-d121-4cfa-8b9b-1627ac8bf0dd" xsi:nil="true"/>
    <LMS_Mappings xmlns="0e806270-d121-4cfa-8b9b-1627ac8bf0dd" xsi:nil="true"/>
    <Invited_Teachers xmlns="0e806270-d121-4cfa-8b9b-1627ac8bf0dd" xsi:nil="true"/>
    <CultureName xmlns="0e806270-d121-4cfa-8b9b-1627ac8bf0dd" xsi:nil="true"/>
    <Students xmlns="0e806270-d121-4cfa-8b9b-1627ac8bf0dd">
      <UserInfo>
        <DisplayName/>
        <AccountId xsi:nil="true"/>
        <AccountType/>
      </UserInfo>
    </Students>
    <TeamsChannelId xmlns="0e806270-d121-4cfa-8b9b-1627ac8bf0dd" xsi:nil="true"/>
    <Has_Teacher_Only_SectionGroup xmlns="0e806270-d121-4cfa-8b9b-1627ac8bf0dd" xsi:nil="true"/>
    <FolderType xmlns="0e806270-d121-4cfa-8b9b-1627ac8bf0dd" xsi:nil="true"/>
    <Owner xmlns="0e806270-d121-4cfa-8b9b-1627ac8bf0dd">
      <UserInfo>
        <DisplayName/>
        <AccountId xsi:nil="true"/>
        <AccountType/>
      </UserInfo>
    </Owner>
    <Distribution_Groups xmlns="0e806270-d121-4cfa-8b9b-1627ac8bf0dd" xsi:nil="true"/>
    <IsNotebookLocked xmlns="0e806270-d121-4cfa-8b9b-1627ac8bf0dd" xsi:nil="true"/>
    <Is_Collaboration_Space_Locked xmlns="0e806270-d121-4cfa-8b9b-1627ac8bf0dd" xsi:nil="true"/>
    <NotebookType xmlns="0e806270-d121-4cfa-8b9b-1627ac8bf0dd" xsi:nil="true"/>
    <Teachers xmlns="0e806270-d121-4cfa-8b9b-1627ac8bf0dd">
      <UserInfo>
        <DisplayName/>
        <AccountId xsi:nil="true"/>
        <AccountType/>
      </UserInfo>
    </Teachers>
    <DefaultSectionNames xmlns="0e806270-d121-4cfa-8b9b-1627ac8bf0dd" xsi:nil="true"/>
  </documentManagement>
</p:properties>
</file>

<file path=customXml/itemProps1.xml><?xml version="1.0" encoding="utf-8"?>
<ds:datastoreItem xmlns:ds="http://schemas.openxmlformats.org/officeDocument/2006/customXml" ds:itemID="{C3041841-F5F1-41C4-B538-566C99302AC5}">
  <ds:schemaRefs>
    <ds:schemaRef ds:uri="0e806270-d121-4cfa-8b9b-1627ac8bf0dd"/>
    <ds:schemaRef ds:uri="83c86a63-cfa1-41ab-9d88-bd294eaf28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1A84B8D-CDEE-4ECC-8028-3CDE73ED37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13E9BB-2513-4BAB-BF15-956E45E86747}">
  <ds:schemaRefs>
    <ds:schemaRef ds:uri="http://schemas.microsoft.com/office/infopath/2007/PartnerControls"/>
    <ds:schemaRef ds:uri="http://www.w3.org/XML/1998/namespace"/>
    <ds:schemaRef ds:uri="83c86a63-cfa1-41ab-9d88-bd294eaf28f2"/>
    <ds:schemaRef ds:uri="0e806270-d121-4cfa-8b9b-1627ac8bf0dd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Bernard MT Condensed</vt:lpstr>
      <vt:lpstr>Bodoni MT Condensed</vt:lpstr>
      <vt:lpstr>Calibri</vt:lpstr>
      <vt:lpstr>Calibri Light</vt:lpstr>
      <vt:lpstr>Times New Roman</vt:lpstr>
      <vt:lpstr>Office Theme</vt:lpstr>
      <vt:lpstr>Argumentative Essay</vt:lpstr>
      <vt:lpstr>Formal Writing Tips</vt:lpstr>
      <vt:lpstr>Format Guidelines</vt:lpstr>
      <vt:lpstr>Citations</vt:lpstr>
      <vt:lpstr>Citations: Footnotes Format</vt:lpstr>
      <vt:lpstr>Citations: Works Cited Page Format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August 25, 2020</dc:title>
  <dc:creator>Mary Matello</dc:creator>
  <cp:lastModifiedBy>Mary Matello</cp:lastModifiedBy>
  <cp:revision>548</cp:revision>
  <dcterms:created xsi:type="dcterms:W3CDTF">2020-08-25T11:27:38Z</dcterms:created>
  <dcterms:modified xsi:type="dcterms:W3CDTF">2020-10-16T12:08:54Z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0x010100C8EBAAB79ACCC74BB7EF086B3AE90D65</vt:lpwstr>
  </property>
</Properties>
</file>