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sldIdLst>
    <p:sldId id="256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84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03FBD0-193A-47C0-BD71-D8E821BF940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405DFB-1CD9-454E-A396-34BAC22B0F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9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0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4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8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5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8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2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4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6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6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6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6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0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6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12727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c. 1200 CE– c. 1450 CE</a:t>
            </a:r>
          </a:p>
          <a:p>
            <a:r>
              <a:rPr lang="en-US" dirty="0"/>
              <a:t>Ch 8; p. 95</a:t>
            </a:r>
          </a:p>
          <a:p>
            <a:r>
              <a:rPr lang="en-US" dirty="0"/>
              <a:t>Source: AP World History Crash Course by JP Harmon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APWH Unit 1:</a:t>
            </a:r>
            <a:br>
              <a:rPr lang="en-US" dirty="0"/>
            </a:br>
            <a:r>
              <a:rPr lang="en-US" dirty="0"/>
              <a:t>The Global Tapestry</a:t>
            </a:r>
          </a:p>
        </p:txBody>
      </p:sp>
    </p:spTree>
    <p:extLst>
      <p:ext uri="{BB962C8B-B14F-4D97-AF65-F5344CB8AC3E}">
        <p14:creationId xmlns:p14="http://schemas.microsoft.com/office/powerpoint/2010/main" val="2278861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Song Dynasty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One key difference </a:t>
            </a:r>
          </a:p>
          <a:p>
            <a:pPr lvl="1"/>
            <a:r>
              <a:rPr lang="en-US" dirty="0"/>
              <a:t>Reduction of the status of women during the Song period</a:t>
            </a:r>
          </a:p>
          <a:p>
            <a:pPr lvl="1"/>
            <a:r>
              <a:rPr lang="en-US" dirty="0"/>
              <a:t>Foot-binding forced dependence of women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06251"/>
            <a:ext cx="3749675" cy="271476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535392"/>
            <a:ext cx="381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3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https://www.youtube.com/watch?v=P56LAPlFfgk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03" y="1447800"/>
            <a:ext cx="2485668" cy="4572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287" y="2095500"/>
            <a:ext cx="3175000" cy="3276600"/>
          </a:xfrm>
        </p:spPr>
      </p:pic>
    </p:spTree>
    <p:extLst>
      <p:ext uri="{BB962C8B-B14F-4D97-AF65-F5344CB8AC3E}">
        <p14:creationId xmlns:p14="http://schemas.microsoft.com/office/powerpoint/2010/main" val="284746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China’s Influence on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Sinification</a:t>
            </a:r>
          </a:p>
          <a:p>
            <a:pPr lvl="1"/>
            <a:r>
              <a:rPr lang="en-US" dirty="0"/>
              <a:t>term for the spread of Chinese culture</a:t>
            </a:r>
          </a:p>
          <a:p>
            <a:r>
              <a:rPr lang="en-US" dirty="0"/>
              <a:t>In Korea</a:t>
            </a:r>
          </a:p>
          <a:p>
            <a:pPr lvl="1"/>
            <a:r>
              <a:rPr lang="en-US" dirty="0"/>
              <a:t>tributary to China under the Tang</a:t>
            </a:r>
          </a:p>
          <a:p>
            <a:pPr lvl="1"/>
            <a:r>
              <a:rPr lang="en-US" dirty="0"/>
              <a:t>borrowed ideas from China</a:t>
            </a:r>
          </a:p>
          <a:p>
            <a:pPr lvl="1"/>
            <a:r>
              <a:rPr lang="en-US" dirty="0"/>
              <a:t>Incorporated Confucian teachings</a:t>
            </a:r>
          </a:p>
          <a:p>
            <a:pPr lvl="1"/>
            <a:r>
              <a:rPr lang="en-US" dirty="0"/>
              <a:t>Adopted Chinese </a:t>
            </a:r>
          </a:p>
          <a:p>
            <a:pPr lvl="2"/>
            <a:r>
              <a:rPr lang="en-US" dirty="0"/>
              <a:t>writing, religion (Buddhism), fashion and architecture</a:t>
            </a:r>
          </a:p>
        </p:txBody>
      </p:sp>
    </p:spTree>
    <p:extLst>
      <p:ext uri="{BB962C8B-B14F-4D97-AF65-F5344CB8AC3E}">
        <p14:creationId xmlns:p14="http://schemas.microsoft.com/office/powerpoint/2010/main" val="4163889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Influence on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Japan—never conquered by China</a:t>
            </a:r>
          </a:p>
          <a:p>
            <a:pPr lvl="1"/>
            <a:r>
              <a:rPr lang="en-US" dirty="0"/>
              <a:t>Intentionally chose Sinification</a:t>
            </a:r>
          </a:p>
          <a:p>
            <a:pPr lvl="1"/>
            <a:r>
              <a:rPr lang="en-US" dirty="0"/>
              <a:t>Writing, bureaucracy, &amp; belief systems</a:t>
            </a:r>
          </a:p>
          <a:p>
            <a:pPr lvl="1"/>
            <a:r>
              <a:rPr lang="en-US" dirty="0"/>
              <a:t>Buddhism – (feared by the governments)</a:t>
            </a:r>
          </a:p>
          <a:p>
            <a:pPr lvl="1"/>
            <a:r>
              <a:rPr lang="en-US" dirty="0"/>
              <a:t>Confucianism</a:t>
            </a:r>
          </a:p>
          <a:p>
            <a:r>
              <a:rPr lang="en-US" dirty="0"/>
              <a:t>Heian Era (794-1185) </a:t>
            </a:r>
          </a:p>
          <a:p>
            <a:pPr lvl="1"/>
            <a:r>
              <a:rPr lang="en-US" dirty="0"/>
              <a:t>Decadence led to loss of power and placement of Shogun</a:t>
            </a:r>
          </a:p>
          <a:p>
            <a:pPr lvl="1"/>
            <a:r>
              <a:rPr lang="en-US" dirty="0"/>
              <a:t>Emperor’s role greatly reduced</a:t>
            </a:r>
          </a:p>
          <a:p>
            <a:pPr lvl="1"/>
            <a:r>
              <a:rPr lang="en-US" dirty="0"/>
              <a:t>Japan becomes feudal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Influence on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Vietnam</a:t>
            </a:r>
          </a:p>
          <a:p>
            <a:pPr lvl="1"/>
            <a:r>
              <a:rPr lang="en-US" dirty="0"/>
              <a:t>Many revolts</a:t>
            </a:r>
          </a:p>
          <a:p>
            <a:pPr lvl="1"/>
            <a:r>
              <a:rPr lang="en-US" dirty="0"/>
              <a:t>Women didn’t accept Confucian teaching of male dominance</a:t>
            </a:r>
          </a:p>
          <a:p>
            <a:pPr lvl="1"/>
            <a:r>
              <a:rPr lang="en-US" dirty="0"/>
              <a:t>Tang Dynasty limited success in conquering</a:t>
            </a:r>
          </a:p>
          <a:p>
            <a:pPr lvl="1"/>
            <a:r>
              <a:rPr lang="en-US" dirty="0"/>
              <a:t>New strain of rice to China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3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Dynasties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Sui  -- 581-618 CE</a:t>
            </a:r>
          </a:p>
          <a:p>
            <a:r>
              <a:rPr lang="en-US" dirty="0"/>
              <a:t>Tang – 618-907 CE</a:t>
            </a:r>
          </a:p>
          <a:p>
            <a:r>
              <a:rPr lang="en-US" dirty="0"/>
              <a:t>Song– 960-1279 CE</a:t>
            </a:r>
          </a:p>
        </p:txBody>
      </p:sp>
    </p:spTree>
    <p:extLst>
      <p:ext uri="{BB962C8B-B14F-4D97-AF65-F5344CB8AC3E}">
        <p14:creationId xmlns:p14="http://schemas.microsoft.com/office/powerpoint/2010/main" val="392012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of Han in 220 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Led to rise of regional rulers again</a:t>
            </a:r>
          </a:p>
          <a:p>
            <a:r>
              <a:rPr lang="en-US" dirty="0"/>
              <a:t>From c. 220 – 581 CE</a:t>
            </a:r>
          </a:p>
          <a:p>
            <a:pPr lvl="1"/>
            <a:r>
              <a:rPr lang="en-US" dirty="0"/>
              <a:t>Another “warring states period”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5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Sui Dynasty   581-618 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Short-lived but policies enacted continued</a:t>
            </a:r>
          </a:p>
          <a:p>
            <a:pPr lvl="1"/>
            <a:r>
              <a:rPr lang="en-US" dirty="0"/>
              <a:t>Public works projects revived</a:t>
            </a:r>
          </a:p>
          <a:p>
            <a:pPr lvl="2"/>
            <a:r>
              <a:rPr lang="en-US" dirty="0"/>
              <a:t>Grand Canal</a:t>
            </a:r>
          </a:p>
          <a:p>
            <a:pPr lvl="2"/>
            <a:r>
              <a:rPr lang="en-US" dirty="0"/>
              <a:t>Great Wall</a:t>
            </a:r>
          </a:p>
          <a:p>
            <a:pPr lvl="1"/>
            <a:r>
              <a:rPr lang="en-US" dirty="0"/>
              <a:t>Reinstituted Confucian Exam system for civil service</a:t>
            </a:r>
          </a:p>
          <a:p>
            <a:pPr lvl="1"/>
            <a:r>
              <a:rPr lang="en-US" dirty="0"/>
              <a:t>Buddhism increased in popularity</a:t>
            </a:r>
          </a:p>
        </p:txBody>
      </p:sp>
    </p:spTree>
    <p:extLst>
      <p:ext uri="{BB962C8B-B14F-4D97-AF65-F5344CB8AC3E}">
        <p14:creationId xmlns:p14="http://schemas.microsoft.com/office/powerpoint/2010/main" val="297302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 Dynasty   618-907 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Represents the Golden Age of Chinese Culture</a:t>
            </a:r>
          </a:p>
          <a:p>
            <a:r>
              <a:rPr lang="en-US" dirty="0"/>
              <a:t>Ruled from </a:t>
            </a:r>
            <a:r>
              <a:rPr lang="en-US" dirty="0" err="1"/>
              <a:t>Chang’an</a:t>
            </a:r>
            <a:r>
              <a:rPr lang="en-US" dirty="0"/>
              <a:t> (modern day Xi’an)</a:t>
            </a:r>
          </a:p>
          <a:p>
            <a:r>
              <a:rPr lang="en-US" dirty="0"/>
              <a:t>Continued construction of Grand Canal and Great Wall</a:t>
            </a:r>
          </a:p>
          <a:p>
            <a:r>
              <a:rPr lang="en-US" dirty="0"/>
              <a:t>Continued Civil Service Exam</a:t>
            </a:r>
          </a:p>
          <a:p>
            <a:r>
              <a:rPr lang="en-US" dirty="0"/>
              <a:t>Changed the official stance on Buddhism</a:t>
            </a:r>
          </a:p>
          <a:p>
            <a:r>
              <a:rPr lang="en-US" dirty="0"/>
              <a:t>Gov’t bureaucracy became more complex</a:t>
            </a:r>
          </a:p>
        </p:txBody>
      </p:sp>
    </p:spTree>
    <p:extLst>
      <p:ext uri="{BB962C8B-B14F-4D97-AF65-F5344CB8AC3E}">
        <p14:creationId xmlns:p14="http://schemas.microsoft.com/office/powerpoint/2010/main" val="16515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 Dynasty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Size similar to Han</a:t>
            </a:r>
          </a:p>
          <a:p>
            <a:pPr lvl="1"/>
            <a:r>
              <a:rPr lang="en-US" dirty="0"/>
              <a:t>most of modern-day China</a:t>
            </a:r>
          </a:p>
          <a:p>
            <a:r>
              <a:rPr lang="en-US" dirty="0"/>
              <a:t>Expanded the same way as others</a:t>
            </a:r>
          </a:p>
          <a:p>
            <a:pPr lvl="1"/>
            <a:r>
              <a:rPr lang="en-US" dirty="0"/>
              <a:t>conquest, diplomacy, trade</a:t>
            </a:r>
          </a:p>
          <a:p>
            <a:r>
              <a:rPr lang="en-US" dirty="0"/>
              <a:t>Raised taxes to pay for running of gov’t</a:t>
            </a:r>
          </a:p>
          <a:p>
            <a:r>
              <a:rPr lang="en-US" dirty="0"/>
              <a:t>Conducted first census</a:t>
            </a:r>
          </a:p>
          <a:p>
            <a:pPr lvl="1"/>
            <a:r>
              <a:rPr lang="en-US" dirty="0"/>
              <a:t>C. 750CE  50 mil people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1923730"/>
            <a:ext cx="3749675" cy="3620140"/>
          </a:xfrm>
        </p:spPr>
      </p:pic>
    </p:spTree>
    <p:extLst>
      <p:ext uri="{BB962C8B-B14F-4D97-AF65-F5344CB8AC3E}">
        <p14:creationId xmlns:p14="http://schemas.microsoft.com/office/powerpoint/2010/main" val="74878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  Art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Glazed porcelain horses</a:t>
            </a:r>
          </a:p>
          <a:p>
            <a:r>
              <a:rPr lang="en-US" dirty="0"/>
              <a:t>Technology</a:t>
            </a:r>
          </a:p>
          <a:p>
            <a:pPr lvl="1"/>
            <a:r>
              <a:rPr lang="en-US" dirty="0"/>
              <a:t>printing, gunpowder, medicine, compass and ship construction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62000"/>
            <a:ext cx="3175000" cy="29972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0" y="4419600"/>
            <a:ext cx="2142857" cy="21428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2286000" cy="171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2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Song Dynasty  960-1279 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Tang overthrown by Mandate of Heaven (floods, famine, pirates) </a:t>
            </a:r>
          </a:p>
          <a:p>
            <a:r>
              <a:rPr lang="en-US" dirty="0"/>
              <a:t>Transition to Song fairly stable because of faith in Mandate of Heaven</a:t>
            </a:r>
          </a:p>
        </p:txBody>
      </p:sp>
    </p:spTree>
    <p:extLst>
      <p:ext uri="{BB962C8B-B14F-4D97-AF65-F5344CB8AC3E}">
        <p14:creationId xmlns:p14="http://schemas.microsoft.com/office/powerpoint/2010/main" val="103373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Song Dynasty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Continuities</a:t>
            </a:r>
          </a:p>
          <a:p>
            <a:pPr lvl="1"/>
            <a:r>
              <a:rPr lang="en-US" dirty="0"/>
              <a:t>Supported trade along Silk Road</a:t>
            </a:r>
          </a:p>
          <a:p>
            <a:pPr lvl="1"/>
            <a:r>
              <a:rPr lang="en-US" dirty="0"/>
              <a:t>Development of cities</a:t>
            </a:r>
          </a:p>
          <a:p>
            <a:pPr lvl="1"/>
            <a:r>
              <a:rPr lang="en-US" dirty="0"/>
              <a:t>Confucian Exam System</a:t>
            </a:r>
          </a:p>
          <a:p>
            <a:r>
              <a:rPr lang="en-US" dirty="0"/>
              <a:t>Changes</a:t>
            </a:r>
          </a:p>
          <a:p>
            <a:pPr lvl="1"/>
            <a:r>
              <a:rPr lang="en-US" dirty="0"/>
              <a:t>Development of Neo-Confucianism</a:t>
            </a:r>
          </a:p>
          <a:p>
            <a:pPr lvl="2"/>
            <a:r>
              <a:rPr lang="en-US" dirty="0"/>
              <a:t>Confucianism + Buddhism + Taoism = Neo-Confucianism</a:t>
            </a:r>
          </a:p>
          <a:p>
            <a:pPr lvl="2"/>
            <a:r>
              <a:rPr lang="en-US" dirty="0"/>
              <a:t>Became a religion promising eternal reward</a:t>
            </a:r>
          </a:p>
          <a:p>
            <a:pPr lvl="2"/>
            <a:r>
              <a:rPr lang="en-US" dirty="0"/>
              <a:t>Example of cultural syncretism</a:t>
            </a:r>
          </a:p>
          <a:p>
            <a:pPr lvl="1"/>
            <a:r>
              <a:rPr lang="en-US" dirty="0"/>
              <a:t>Added practice of foot-binding of women</a:t>
            </a:r>
          </a:p>
        </p:txBody>
      </p:sp>
    </p:spTree>
    <p:extLst>
      <p:ext uri="{BB962C8B-B14F-4D97-AF65-F5344CB8AC3E}">
        <p14:creationId xmlns:p14="http://schemas.microsoft.com/office/powerpoint/2010/main" val="68442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2566</TotalTime>
  <Words>414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Franklin Gothic Book</vt:lpstr>
      <vt:lpstr>Perpetua</vt:lpstr>
      <vt:lpstr>Wingdings 2</vt:lpstr>
      <vt:lpstr>Equity</vt:lpstr>
      <vt:lpstr>iRespondGraphMaster</vt:lpstr>
      <vt:lpstr>iRespondQuestionMaster</vt:lpstr>
      <vt:lpstr>APWH Unit 1: The Global Tapestry</vt:lpstr>
      <vt:lpstr>China’s Dynasties</vt:lpstr>
      <vt:lpstr>Fall of Han in 220 CE</vt:lpstr>
      <vt:lpstr>Sui Dynasty   581-618 CE</vt:lpstr>
      <vt:lpstr>Tang Dynasty   618-907 CE</vt:lpstr>
      <vt:lpstr>Tang Dynasty </vt:lpstr>
      <vt:lpstr>Tang  Art</vt:lpstr>
      <vt:lpstr>Song Dynasty  960-1279 CE</vt:lpstr>
      <vt:lpstr>Song Dynasty</vt:lpstr>
      <vt:lpstr>Song Dynasty</vt:lpstr>
      <vt:lpstr>https://www.youtube.com/watch?v=P56LAPlFfgk</vt:lpstr>
      <vt:lpstr>China’s Influence on Asia</vt:lpstr>
      <vt:lpstr>China’s Influence on Asia</vt:lpstr>
      <vt:lpstr>China’s Influence on 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3: Regional and Transregional Interactions</dc:title>
  <dc:creator>Sally Giusti</dc:creator>
  <cp:lastModifiedBy>Mary Matello</cp:lastModifiedBy>
  <cp:revision>48</cp:revision>
  <dcterms:created xsi:type="dcterms:W3CDTF">2012-08-04T18:14:47Z</dcterms:created>
  <dcterms:modified xsi:type="dcterms:W3CDTF">2019-08-14T18:20:20Z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