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9" r:id="rId4"/>
    <p:sldId id="256" r:id="rId5"/>
    <p:sldId id="258"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63" d="100"/>
          <a:sy n="63" d="100"/>
        </p:scale>
        <p:origin x="8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3BA8A-F073-4187-8615-0E9AD397DF93}"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316786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3BA8A-F073-4187-8615-0E9AD397DF93}"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177817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3BA8A-F073-4187-8615-0E9AD397DF93}"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126941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3BA8A-F073-4187-8615-0E9AD397DF93}"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5312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3BA8A-F073-4187-8615-0E9AD397DF93}"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242058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43BA8A-F073-4187-8615-0E9AD397DF93}"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410519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43BA8A-F073-4187-8615-0E9AD397DF93}"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1815654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3BA8A-F073-4187-8615-0E9AD397DF93}"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2310759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3BA8A-F073-4187-8615-0E9AD397DF93}"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269323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3BA8A-F073-4187-8615-0E9AD397DF93}"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353998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3BA8A-F073-4187-8615-0E9AD397DF93}"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3EDAD-0BDF-49E6-BF28-29465940931E}" type="slidenum">
              <a:rPr lang="en-US" smtClean="0"/>
              <a:t>‹#›</a:t>
            </a:fld>
            <a:endParaRPr lang="en-US"/>
          </a:p>
        </p:txBody>
      </p:sp>
    </p:spTree>
    <p:extLst>
      <p:ext uri="{BB962C8B-B14F-4D97-AF65-F5344CB8AC3E}">
        <p14:creationId xmlns:p14="http://schemas.microsoft.com/office/powerpoint/2010/main" val="3376326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3BA8A-F073-4187-8615-0E9AD397DF93}" type="datetimeFigureOut">
              <a:rPr lang="en-US" smtClean="0"/>
              <a:t>10/30/2017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3EDAD-0BDF-49E6-BF28-29465940931E}" type="slidenum">
              <a:rPr lang="en-US" smtClean="0"/>
              <a:t>‹#›</a:t>
            </a:fld>
            <a:endParaRPr lang="en-US"/>
          </a:p>
        </p:txBody>
      </p:sp>
    </p:spTree>
    <p:extLst>
      <p:ext uri="{BB962C8B-B14F-4D97-AF65-F5344CB8AC3E}">
        <p14:creationId xmlns:p14="http://schemas.microsoft.com/office/powerpoint/2010/main" val="370494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720" y="344805"/>
            <a:ext cx="11577320" cy="6106795"/>
          </a:xfrm>
        </p:spPr>
        <p:txBody>
          <a:bodyPr>
            <a:normAutofit/>
          </a:bodyPr>
          <a:lstStyle/>
          <a:p>
            <a:pPr algn="ctr"/>
            <a:r>
              <a:rPr lang="en-US" sz="7600" dirty="0" smtClean="0"/>
              <a:t>Create a list of as many “</a:t>
            </a:r>
            <a:r>
              <a:rPr lang="en-US" sz="7600" dirty="0"/>
              <a:t>inalienable rights of all members of the human </a:t>
            </a:r>
            <a:r>
              <a:rPr lang="en-US" sz="7600" dirty="0" smtClean="0"/>
              <a:t>family” (human rights) as you can think of…</a:t>
            </a:r>
            <a:endParaRPr lang="en-US" sz="7600" dirty="0"/>
          </a:p>
        </p:txBody>
      </p:sp>
    </p:spTree>
    <p:extLst>
      <p:ext uri="{BB962C8B-B14F-4D97-AF65-F5344CB8AC3E}">
        <p14:creationId xmlns:p14="http://schemas.microsoft.com/office/powerpoint/2010/main" val="3470394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540" y="114617"/>
            <a:ext cx="10515600" cy="1325563"/>
          </a:xfrm>
        </p:spPr>
        <p:txBody>
          <a:bodyPr/>
          <a:lstStyle/>
          <a:p>
            <a:r>
              <a:rPr lang="en-US" b="1" u="sng" dirty="0" smtClean="0"/>
              <a:t>UDHR Quilt Activity</a:t>
            </a:r>
            <a:endParaRPr lang="en-US" b="1" u="sng" dirty="0"/>
          </a:p>
        </p:txBody>
      </p:sp>
      <p:sp>
        <p:nvSpPr>
          <p:cNvPr id="3" name="Content Placeholder 2"/>
          <p:cNvSpPr>
            <a:spLocks noGrp="1"/>
          </p:cNvSpPr>
          <p:nvPr>
            <p:ph idx="1"/>
          </p:nvPr>
        </p:nvSpPr>
        <p:spPr>
          <a:xfrm>
            <a:off x="274320" y="1440180"/>
            <a:ext cx="11750040" cy="5212079"/>
          </a:xfrm>
        </p:spPr>
        <p:txBody>
          <a:bodyPr>
            <a:normAutofit lnSpcReduction="10000"/>
          </a:bodyPr>
          <a:lstStyle/>
          <a:p>
            <a:r>
              <a:rPr lang="en-US" sz="3500" dirty="0" smtClean="0"/>
              <a:t>Make a square out of the paper provided</a:t>
            </a:r>
          </a:p>
          <a:p>
            <a:r>
              <a:rPr lang="en-US" sz="3500" dirty="0" smtClean="0"/>
              <a:t>Write the number and the text of your article on the back</a:t>
            </a:r>
          </a:p>
          <a:p>
            <a:r>
              <a:rPr lang="en-US" sz="3500" dirty="0" smtClean="0"/>
              <a:t>Use the sheet to visually represent the content of your UDHR Article</a:t>
            </a:r>
          </a:p>
          <a:p>
            <a:pPr lvl="1"/>
            <a:r>
              <a:rPr lang="en-US" sz="3000" dirty="0" smtClean="0"/>
              <a:t>Symbols, Images, etc. </a:t>
            </a:r>
          </a:p>
          <a:p>
            <a:pPr lvl="1"/>
            <a:r>
              <a:rPr lang="en-US" sz="3000" dirty="0" smtClean="0"/>
              <a:t>No more than 5 words</a:t>
            </a:r>
          </a:p>
          <a:p>
            <a:r>
              <a:rPr lang="en-US" sz="3500" dirty="0" smtClean="0"/>
              <a:t>Must have COLOR</a:t>
            </a:r>
          </a:p>
          <a:p>
            <a:r>
              <a:rPr lang="en-US" sz="3500" dirty="0" smtClean="0"/>
              <a:t>Use the ENTIRE square</a:t>
            </a:r>
          </a:p>
          <a:p>
            <a:r>
              <a:rPr lang="en-US" sz="3500" dirty="0" smtClean="0"/>
              <a:t>People should be able to ID your article JUST by looking at your visual</a:t>
            </a:r>
          </a:p>
          <a:p>
            <a:endParaRPr lang="en-US" dirty="0" smtClean="0"/>
          </a:p>
        </p:txBody>
      </p:sp>
    </p:spTree>
    <p:extLst>
      <p:ext uri="{BB962C8B-B14F-4D97-AF65-F5344CB8AC3E}">
        <p14:creationId xmlns:p14="http://schemas.microsoft.com/office/powerpoint/2010/main" val="3420832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Human Rights Quick Write </a:t>
            </a:r>
            <a:r>
              <a:rPr lang="en-US" b="1" u="sng" dirty="0" smtClean="0"/>
              <a:t>Prompts</a:t>
            </a:r>
            <a:endParaRPr lang="en-US" b="1" u="sng" dirty="0"/>
          </a:p>
        </p:txBody>
      </p:sp>
      <p:sp>
        <p:nvSpPr>
          <p:cNvPr id="3" name="Content Placeholder 2"/>
          <p:cNvSpPr>
            <a:spLocks noGrp="1"/>
          </p:cNvSpPr>
          <p:nvPr>
            <p:ph idx="1"/>
          </p:nvPr>
        </p:nvSpPr>
        <p:spPr/>
        <p:txBody>
          <a:bodyPr>
            <a:normAutofit/>
          </a:bodyPr>
          <a:lstStyle/>
          <a:p>
            <a:r>
              <a:rPr lang="en-US" sz="3500" dirty="0" smtClean="0"/>
              <a:t>Which right do you think is the most important? Why?</a:t>
            </a:r>
          </a:p>
          <a:p>
            <a:pPr marL="0" indent="0">
              <a:buNone/>
            </a:pPr>
            <a:endParaRPr lang="en-US" sz="3500" dirty="0" smtClean="0"/>
          </a:p>
          <a:p>
            <a:r>
              <a:rPr lang="en-US" sz="3500" dirty="0" smtClean="0"/>
              <a:t>Name </a:t>
            </a:r>
            <a:r>
              <a:rPr lang="en-US" sz="3500" b="1" u="sng" dirty="0" smtClean="0"/>
              <a:t>3</a:t>
            </a:r>
            <a:r>
              <a:rPr lang="en-US" sz="3500" dirty="0" smtClean="0"/>
              <a:t> ongoing human rights violations. </a:t>
            </a:r>
          </a:p>
          <a:p>
            <a:endParaRPr lang="en-US" sz="3500" dirty="0"/>
          </a:p>
          <a:p>
            <a:pPr marL="0" indent="0">
              <a:buNone/>
            </a:pPr>
            <a:endParaRPr lang="en-US" sz="3500" dirty="0"/>
          </a:p>
        </p:txBody>
      </p:sp>
    </p:spTree>
    <p:extLst>
      <p:ext uri="{BB962C8B-B14F-4D97-AF65-F5344CB8AC3E}">
        <p14:creationId xmlns:p14="http://schemas.microsoft.com/office/powerpoint/2010/main" val="2861862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16" y="0"/>
            <a:ext cx="10515600" cy="1325563"/>
          </a:xfrm>
        </p:spPr>
        <p:txBody>
          <a:bodyPr/>
          <a:lstStyle/>
          <a:p>
            <a:r>
              <a:rPr lang="en-US" b="1" u="sng" dirty="0" smtClean="0"/>
              <a:t>United Nations</a:t>
            </a:r>
            <a:endParaRPr lang="en-US" b="1" u="sng" dirty="0"/>
          </a:p>
        </p:txBody>
      </p:sp>
      <p:sp>
        <p:nvSpPr>
          <p:cNvPr id="3" name="Content Placeholder 2"/>
          <p:cNvSpPr>
            <a:spLocks noGrp="1"/>
          </p:cNvSpPr>
          <p:nvPr>
            <p:ph idx="1"/>
          </p:nvPr>
        </p:nvSpPr>
        <p:spPr>
          <a:xfrm>
            <a:off x="631722" y="1132450"/>
            <a:ext cx="10515600" cy="5356839"/>
          </a:xfrm>
        </p:spPr>
        <p:txBody>
          <a:bodyPr>
            <a:normAutofit/>
          </a:bodyPr>
          <a:lstStyle/>
          <a:p>
            <a:r>
              <a:rPr lang="en-US" sz="3500" dirty="0" smtClean="0"/>
              <a:t>International Organization</a:t>
            </a:r>
          </a:p>
          <a:p>
            <a:r>
              <a:rPr lang="en-US" sz="3500" dirty="0" smtClean="0"/>
              <a:t>Established October 24, 1945</a:t>
            </a:r>
          </a:p>
          <a:p>
            <a:pPr lvl="1"/>
            <a:r>
              <a:rPr lang="en-US" sz="3500" dirty="0" smtClean="0"/>
              <a:t>Replace the League of Nations</a:t>
            </a:r>
          </a:p>
          <a:p>
            <a:r>
              <a:rPr lang="en-US" sz="3500" dirty="0" smtClean="0"/>
              <a:t>193 Member Nations</a:t>
            </a:r>
          </a:p>
          <a:p>
            <a:r>
              <a:rPr lang="en-US" sz="3500" dirty="0" smtClean="0"/>
              <a:t>Home Office = in NYC</a:t>
            </a:r>
          </a:p>
          <a:p>
            <a:endParaRPr lang="en-US" sz="3500" dirty="0" smtClean="0"/>
          </a:p>
        </p:txBody>
      </p:sp>
      <p:sp>
        <p:nvSpPr>
          <p:cNvPr id="5" name="TextBox 4"/>
          <p:cNvSpPr txBox="1"/>
          <p:nvPr/>
        </p:nvSpPr>
        <p:spPr>
          <a:xfrm>
            <a:off x="7032522" y="4473353"/>
            <a:ext cx="4513006" cy="2015936"/>
          </a:xfrm>
          <a:prstGeom prst="rect">
            <a:avLst/>
          </a:prstGeom>
          <a:solidFill>
            <a:schemeClr val="accent1">
              <a:lumMod val="40000"/>
              <a:lumOff val="60000"/>
            </a:schemeClr>
          </a:solidFill>
          <a:ln w="15875">
            <a:solidFill>
              <a:schemeClr val="tx1"/>
            </a:solidFill>
          </a:ln>
        </p:spPr>
        <p:txBody>
          <a:bodyPr wrap="square" rtlCol="0">
            <a:spAutoFit/>
          </a:bodyPr>
          <a:lstStyle/>
          <a:p>
            <a:r>
              <a:rPr lang="en-US" sz="2500" dirty="0" smtClean="0"/>
              <a:t>Notable non-member countries</a:t>
            </a:r>
          </a:p>
          <a:p>
            <a:r>
              <a:rPr lang="en-US" sz="2500" dirty="0"/>
              <a:t> </a:t>
            </a:r>
            <a:r>
              <a:rPr lang="en-US" sz="2500" dirty="0" smtClean="0"/>
              <a:t>  - Vatican City</a:t>
            </a:r>
          </a:p>
          <a:p>
            <a:r>
              <a:rPr lang="en-US" sz="2500" dirty="0" smtClean="0"/>
              <a:t>   - Palestine</a:t>
            </a:r>
          </a:p>
          <a:p>
            <a:r>
              <a:rPr lang="en-US" sz="2500" dirty="0"/>
              <a:t> </a:t>
            </a:r>
            <a:r>
              <a:rPr lang="en-US" sz="2500" dirty="0" smtClean="0"/>
              <a:t>  - Kosovo</a:t>
            </a:r>
          </a:p>
          <a:p>
            <a:r>
              <a:rPr lang="en-US" sz="2500" dirty="0"/>
              <a:t> </a:t>
            </a:r>
            <a:r>
              <a:rPr lang="en-US" sz="2500" dirty="0" smtClean="0"/>
              <a:t>  - Taiwan</a:t>
            </a:r>
            <a:endParaRPr lang="en-US" sz="2500" dirty="0"/>
          </a:p>
        </p:txBody>
      </p:sp>
      <p:cxnSp>
        <p:nvCxnSpPr>
          <p:cNvPr id="7" name="Straight Arrow Connector 6"/>
          <p:cNvCxnSpPr/>
          <p:nvPr/>
        </p:nvCxnSpPr>
        <p:spPr>
          <a:xfrm>
            <a:off x="4995280" y="3249097"/>
            <a:ext cx="2342780" cy="112354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stretch>
            <a:fillRect/>
          </a:stretch>
        </p:blipFill>
        <p:spPr>
          <a:xfrm>
            <a:off x="9006841" y="15770"/>
            <a:ext cx="2790978" cy="2790978"/>
          </a:xfrm>
          <a:prstGeom prst="rect">
            <a:avLst/>
          </a:prstGeom>
        </p:spPr>
      </p:pic>
    </p:spTree>
    <p:extLst>
      <p:ext uri="{BB962C8B-B14F-4D97-AF65-F5344CB8AC3E}">
        <p14:creationId xmlns:p14="http://schemas.microsoft.com/office/powerpoint/2010/main" val="2041077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Nations</a:t>
            </a:r>
            <a:endParaRPr lang="en-US" dirty="0"/>
          </a:p>
        </p:txBody>
      </p:sp>
      <p:sp>
        <p:nvSpPr>
          <p:cNvPr id="3" name="Content Placeholder 2"/>
          <p:cNvSpPr>
            <a:spLocks noGrp="1"/>
          </p:cNvSpPr>
          <p:nvPr>
            <p:ph sz="half" idx="1"/>
          </p:nvPr>
        </p:nvSpPr>
        <p:spPr>
          <a:xfrm>
            <a:off x="412955" y="1543204"/>
            <a:ext cx="5181600" cy="4351338"/>
          </a:xfrm>
        </p:spPr>
        <p:txBody>
          <a:bodyPr>
            <a:normAutofit lnSpcReduction="10000"/>
          </a:bodyPr>
          <a:lstStyle/>
          <a:p>
            <a:r>
              <a:rPr lang="en-US" dirty="0" smtClean="0"/>
              <a:t>Purposes</a:t>
            </a:r>
          </a:p>
          <a:p>
            <a:pPr lvl="1"/>
            <a:r>
              <a:rPr lang="en-US" dirty="0" smtClean="0"/>
              <a:t>Maintain international peace and security</a:t>
            </a:r>
          </a:p>
          <a:p>
            <a:pPr lvl="1"/>
            <a:r>
              <a:rPr lang="en-US" dirty="0" smtClean="0"/>
              <a:t>Develop friendly relations among nations</a:t>
            </a:r>
          </a:p>
          <a:p>
            <a:pPr lvl="1"/>
            <a:r>
              <a:rPr lang="en-US" dirty="0" smtClean="0"/>
              <a:t>Achieve international co-operation in solving international problems</a:t>
            </a:r>
          </a:p>
          <a:p>
            <a:pPr lvl="1"/>
            <a:r>
              <a:rPr lang="en-US" dirty="0" smtClean="0"/>
              <a:t>Encourage respect for human rights and for fundamental freedoms</a:t>
            </a:r>
          </a:p>
          <a:p>
            <a:pPr lvl="1"/>
            <a:r>
              <a:rPr lang="en-US" dirty="0" smtClean="0"/>
              <a:t>Be a center for harmonizing the actions of nations</a:t>
            </a:r>
          </a:p>
          <a:p>
            <a:endParaRPr lang="en-US" dirty="0"/>
          </a:p>
        </p:txBody>
      </p:sp>
      <p:sp>
        <p:nvSpPr>
          <p:cNvPr id="4" name="Content Placeholder 3"/>
          <p:cNvSpPr>
            <a:spLocks noGrp="1"/>
          </p:cNvSpPr>
          <p:nvPr>
            <p:ph sz="half" idx="2"/>
          </p:nvPr>
        </p:nvSpPr>
        <p:spPr>
          <a:xfrm>
            <a:off x="6218902" y="1543204"/>
            <a:ext cx="5513440" cy="4351338"/>
          </a:xfrm>
        </p:spPr>
        <p:txBody>
          <a:bodyPr>
            <a:normAutofit lnSpcReduction="10000"/>
          </a:bodyPr>
          <a:lstStyle/>
          <a:p>
            <a:r>
              <a:rPr lang="en-US" dirty="0" smtClean="0"/>
              <a:t>Functions</a:t>
            </a:r>
          </a:p>
          <a:p>
            <a:pPr lvl="1"/>
            <a:r>
              <a:rPr lang="en-US" dirty="0" smtClean="0"/>
              <a:t>Prevent conflict, make peace, peacekeeping &amp; creating conditions to allow peace to hold</a:t>
            </a:r>
          </a:p>
          <a:p>
            <a:pPr lvl="1"/>
            <a:endParaRPr lang="en-US" dirty="0" smtClean="0"/>
          </a:p>
          <a:p>
            <a:pPr lvl="1"/>
            <a:r>
              <a:rPr lang="en-US" dirty="0" smtClean="0"/>
              <a:t>Promote sustainable development</a:t>
            </a:r>
          </a:p>
          <a:p>
            <a:pPr lvl="1"/>
            <a:r>
              <a:rPr lang="en-US" dirty="0" smtClean="0"/>
              <a:t>Deliver humanitarian aid</a:t>
            </a:r>
          </a:p>
          <a:p>
            <a:pPr marL="457200" lvl="1" indent="0">
              <a:buNone/>
            </a:pPr>
            <a:endParaRPr lang="en-US" dirty="0" smtClean="0"/>
          </a:p>
          <a:p>
            <a:pPr lvl="1"/>
            <a:r>
              <a:rPr lang="en-US" dirty="0" smtClean="0"/>
              <a:t>Protect Human Rights</a:t>
            </a:r>
            <a:endParaRPr lang="en-US" dirty="0"/>
          </a:p>
          <a:p>
            <a:pPr lvl="1"/>
            <a:endParaRPr lang="en-US" dirty="0" smtClean="0"/>
          </a:p>
          <a:p>
            <a:pPr lvl="1"/>
            <a:r>
              <a:rPr lang="en-US" dirty="0" smtClean="0"/>
              <a:t>Uphold International Law</a:t>
            </a:r>
          </a:p>
        </p:txBody>
      </p:sp>
      <p:cxnSp>
        <p:nvCxnSpPr>
          <p:cNvPr id="6" name="Straight Arrow Connector 5"/>
          <p:cNvCxnSpPr/>
          <p:nvPr/>
        </p:nvCxnSpPr>
        <p:spPr>
          <a:xfrm>
            <a:off x="2846439" y="2418735"/>
            <a:ext cx="3687096"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375354" y="2743200"/>
            <a:ext cx="2158181" cy="46801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97726" y="4526280"/>
            <a:ext cx="3988209" cy="717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730359" y="5234940"/>
            <a:ext cx="2803176" cy="6415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454444" y="3464889"/>
            <a:ext cx="1231491" cy="13192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454444" y="3784996"/>
            <a:ext cx="1231491" cy="5548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997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31749"/>
            <a:ext cx="13305920" cy="6556428"/>
          </a:xfrm>
          <a:prstGeom prst="rect">
            <a:avLst/>
          </a:prstGeom>
        </p:spPr>
      </p:pic>
    </p:spTree>
    <p:extLst>
      <p:ext uri="{BB962C8B-B14F-4D97-AF65-F5344CB8AC3E}">
        <p14:creationId xmlns:p14="http://schemas.microsoft.com/office/powerpoint/2010/main" val="414882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 y="296545"/>
            <a:ext cx="10515600" cy="1325563"/>
          </a:xfrm>
        </p:spPr>
        <p:txBody>
          <a:bodyPr/>
          <a:lstStyle/>
          <a:p>
            <a:r>
              <a:rPr lang="en-US" b="1" u="sng" dirty="0" smtClean="0"/>
              <a:t>Universal Declaration of Human Rights</a:t>
            </a:r>
            <a:endParaRPr lang="en-US" b="1" u="sng" dirty="0"/>
          </a:p>
        </p:txBody>
      </p:sp>
      <p:sp>
        <p:nvSpPr>
          <p:cNvPr id="3" name="Content Placeholder 2"/>
          <p:cNvSpPr>
            <a:spLocks noGrp="1"/>
          </p:cNvSpPr>
          <p:nvPr>
            <p:ph idx="1"/>
          </p:nvPr>
        </p:nvSpPr>
        <p:spPr>
          <a:xfrm>
            <a:off x="358140" y="1871345"/>
            <a:ext cx="11529060" cy="4351338"/>
          </a:xfrm>
        </p:spPr>
        <p:txBody>
          <a:bodyPr/>
          <a:lstStyle/>
          <a:p>
            <a:r>
              <a:rPr lang="en-US" dirty="0"/>
              <a:t> </a:t>
            </a:r>
            <a:r>
              <a:rPr lang="en-US" dirty="0" smtClean="0"/>
              <a:t>Adopted </a:t>
            </a:r>
            <a:r>
              <a:rPr lang="en-US" dirty="0"/>
              <a:t>by the United Nations General Assembly on </a:t>
            </a:r>
            <a:r>
              <a:rPr lang="en-US" dirty="0" smtClean="0"/>
              <a:t>December 10,  1948</a:t>
            </a:r>
          </a:p>
          <a:p>
            <a:endParaRPr lang="en-US" dirty="0"/>
          </a:p>
        </p:txBody>
      </p:sp>
      <p:pic>
        <p:nvPicPr>
          <p:cNvPr id="4" name="Picture 3"/>
          <p:cNvPicPr>
            <a:picLocks noChangeAspect="1"/>
          </p:cNvPicPr>
          <p:nvPr/>
        </p:nvPicPr>
        <p:blipFill>
          <a:blip r:embed="rId2"/>
          <a:stretch>
            <a:fillRect/>
          </a:stretch>
        </p:blipFill>
        <p:spPr>
          <a:xfrm>
            <a:off x="7037070" y="2635908"/>
            <a:ext cx="4850130" cy="3836012"/>
          </a:xfrm>
          <a:prstGeom prst="rect">
            <a:avLst/>
          </a:prstGeom>
        </p:spPr>
      </p:pic>
      <p:pic>
        <p:nvPicPr>
          <p:cNvPr id="5" name="Picture 4"/>
          <p:cNvPicPr>
            <a:picLocks noChangeAspect="1"/>
          </p:cNvPicPr>
          <p:nvPr/>
        </p:nvPicPr>
        <p:blipFill>
          <a:blip r:embed="rId3"/>
          <a:stretch>
            <a:fillRect/>
          </a:stretch>
        </p:blipFill>
        <p:spPr>
          <a:xfrm>
            <a:off x="1531620" y="2635908"/>
            <a:ext cx="3154680" cy="3154680"/>
          </a:xfrm>
          <a:prstGeom prst="rect">
            <a:avLst/>
          </a:prstGeom>
        </p:spPr>
      </p:pic>
    </p:spTree>
    <p:extLst>
      <p:ext uri="{BB962C8B-B14F-4D97-AF65-F5344CB8AC3E}">
        <p14:creationId xmlns:p14="http://schemas.microsoft.com/office/powerpoint/2010/main" val="4278790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5"/>
            <a:ext cx="11795760" cy="1325563"/>
          </a:xfrm>
        </p:spPr>
        <p:txBody>
          <a:bodyPr/>
          <a:lstStyle/>
          <a:p>
            <a:pPr algn="ctr"/>
            <a:r>
              <a:rPr lang="en-US" b="1" u="sng" dirty="0" smtClean="0"/>
              <a:t>Universal Declaration of Human Rights Preamble</a:t>
            </a:r>
            <a:endParaRPr lang="en-US" b="1" u="sng" dirty="0"/>
          </a:p>
        </p:txBody>
      </p:sp>
      <p:sp>
        <p:nvSpPr>
          <p:cNvPr id="3" name="Content Placeholder 2"/>
          <p:cNvSpPr>
            <a:spLocks noGrp="1"/>
          </p:cNvSpPr>
          <p:nvPr>
            <p:ph idx="1"/>
          </p:nvPr>
        </p:nvSpPr>
        <p:spPr>
          <a:xfrm>
            <a:off x="228600" y="1552576"/>
            <a:ext cx="11635740" cy="1624964"/>
          </a:xfrm>
        </p:spPr>
        <p:txBody>
          <a:bodyPr/>
          <a:lstStyle/>
          <a:p>
            <a:pPr marL="0" indent="0">
              <a:buNone/>
            </a:pPr>
            <a:r>
              <a:rPr lang="en-US" sz="3500" dirty="0"/>
              <a:t>Whereas recognition of the inherent dignity and of the equal and inalienable rights of all members of the human family is the foundation of freedom, justice and peace in the world,</a:t>
            </a:r>
          </a:p>
          <a:p>
            <a:endParaRPr lang="en-US" dirty="0"/>
          </a:p>
        </p:txBody>
      </p:sp>
      <p:sp>
        <p:nvSpPr>
          <p:cNvPr id="4" name="Content Placeholder 2"/>
          <p:cNvSpPr txBox="1">
            <a:spLocks/>
          </p:cNvSpPr>
          <p:nvPr/>
        </p:nvSpPr>
        <p:spPr>
          <a:xfrm>
            <a:off x="228600" y="3808096"/>
            <a:ext cx="11635740" cy="30499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500" dirty="0"/>
              <a:t>Whereas disregard and contempt for human rights have resulted in barbarous acts which have outraged the conscience of mankind, and the advent of a world in which human beings shall enjoy freedom of speech and belief and freedom from fear and want has been proclaimed as the highest aspiration of the common people,</a:t>
            </a:r>
          </a:p>
          <a:p>
            <a:pPr marL="0" indent="0">
              <a:buNone/>
            </a:pPr>
            <a:endParaRPr lang="en-US" dirty="0"/>
          </a:p>
        </p:txBody>
      </p:sp>
    </p:spTree>
    <p:extLst>
      <p:ext uri="{BB962C8B-B14F-4D97-AF65-F5344CB8AC3E}">
        <p14:creationId xmlns:p14="http://schemas.microsoft.com/office/powerpoint/2010/main" val="286684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 y="-237965"/>
            <a:ext cx="11795760" cy="1325563"/>
          </a:xfrm>
        </p:spPr>
        <p:txBody>
          <a:bodyPr/>
          <a:lstStyle/>
          <a:p>
            <a:pPr algn="ctr"/>
            <a:r>
              <a:rPr lang="en-US" b="1" u="sng" dirty="0" smtClean="0"/>
              <a:t>Universal Declaration of Human Rights Preamble</a:t>
            </a:r>
            <a:endParaRPr lang="en-US" b="1" u="sng" dirty="0"/>
          </a:p>
        </p:txBody>
      </p:sp>
      <p:sp>
        <p:nvSpPr>
          <p:cNvPr id="3" name="Content Placeholder 2"/>
          <p:cNvSpPr>
            <a:spLocks noGrp="1"/>
          </p:cNvSpPr>
          <p:nvPr>
            <p:ph idx="1"/>
          </p:nvPr>
        </p:nvSpPr>
        <p:spPr>
          <a:xfrm>
            <a:off x="148590" y="1087598"/>
            <a:ext cx="12161520" cy="3109118"/>
          </a:xfrm>
        </p:spPr>
        <p:txBody>
          <a:bodyPr>
            <a:normAutofit fontScale="92500" lnSpcReduction="20000"/>
          </a:bodyPr>
          <a:lstStyle/>
          <a:p>
            <a:pPr marL="0" indent="0">
              <a:buNone/>
            </a:pPr>
            <a:r>
              <a:rPr lang="en-US" sz="3800" dirty="0" smtClean="0"/>
              <a:t>Whereas it is essential, if man is not to be compelled to have recourse, as a last resort, to rebellion against tyranny and oppression, that human rights should be protected by the rule of law,</a:t>
            </a:r>
          </a:p>
          <a:p>
            <a:pPr marL="0" indent="0">
              <a:buNone/>
            </a:pPr>
            <a:endParaRPr lang="en-US" sz="3800" dirty="0" smtClean="0"/>
          </a:p>
          <a:p>
            <a:pPr marL="0" indent="0">
              <a:buNone/>
            </a:pPr>
            <a:r>
              <a:rPr lang="en-US" sz="3800" dirty="0" smtClean="0"/>
              <a:t>Whereas it is essential to promote the development of friendly relations between nations,</a:t>
            </a:r>
          </a:p>
          <a:p>
            <a:pPr marL="0" indent="0">
              <a:buNone/>
            </a:pPr>
            <a:endParaRPr lang="en-US" dirty="0"/>
          </a:p>
        </p:txBody>
      </p:sp>
      <p:sp>
        <p:nvSpPr>
          <p:cNvPr id="4" name="Content Placeholder 2"/>
          <p:cNvSpPr txBox="1">
            <a:spLocks/>
          </p:cNvSpPr>
          <p:nvPr/>
        </p:nvSpPr>
        <p:spPr>
          <a:xfrm>
            <a:off x="228600" y="4196716"/>
            <a:ext cx="11635740" cy="30499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500" dirty="0"/>
              <a:t>Whereas the peoples of the United Nations have in the Charter reaffirmed their faith in fundamental human rights, in the dignity and worth of the human person and in the equal rights of men and women and have determined to promote social progress and better standards of life in larger freedom,</a:t>
            </a:r>
          </a:p>
        </p:txBody>
      </p:sp>
    </p:spTree>
    <p:extLst>
      <p:ext uri="{BB962C8B-B14F-4D97-AF65-F5344CB8AC3E}">
        <p14:creationId xmlns:p14="http://schemas.microsoft.com/office/powerpoint/2010/main" val="300075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5"/>
            <a:ext cx="11795760" cy="1325563"/>
          </a:xfrm>
        </p:spPr>
        <p:txBody>
          <a:bodyPr/>
          <a:lstStyle/>
          <a:p>
            <a:pPr algn="ctr"/>
            <a:r>
              <a:rPr lang="en-US" b="1" u="sng" dirty="0" smtClean="0"/>
              <a:t>Universal Declaration of Human Rights Preamble</a:t>
            </a:r>
            <a:endParaRPr lang="en-US" b="1" u="sng" dirty="0"/>
          </a:p>
        </p:txBody>
      </p:sp>
      <p:sp>
        <p:nvSpPr>
          <p:cNvPr id="3" name="Content Placeholder 2"/>
          <p:cNvSpPr>
            <a:spLocks noGrp="1"/>
          </p:cNvSpPr>
          <p:nvPr>
            <p:ph idx="1"/>
          </p:nvPr>
        </p:nvSpPr>
        <p:spPr>
          <a:xfrm>
            <a:off x="228600" y="1552576"/>
            <a:ext cx="11635740" cy="2255520"/>
          </a:xfrm>
        </p:spPr>
        <p:txBody>
          <a:bodyPr>
            <a:normAutofit/>
          </a:bodyPr>
          <a:lstStyle/>
          <a:p>
            <a:pPr marL="0" indent="0">
              <a:buNone/>
            </a:pPr>
            <a:r>
              <a:rPr lang="en-US" sz="3600" dirty="0"/>
              <a:t>Whereas Member States have pledged themselves to achieve, in co-operation with the United Nations, the promotion of universal respect for and observance of human rights and fundamental freedoms,</a:t>
            </a:r>
          </a:p>
          <a:p>
            <a:endParaRPr lang="en-US" dirty="0"/>
          </a:p>
        </p:txBody>
      </p:sp>
      <p:sp>
        <p:nvSpPr>
          <p:cNvPr id="4" name="Content Placeholder 2"/>
          <p:cNvSpPr txBox="1">
            <a:spLocks/>
          </p:cNvSpPr>
          <p:nvPr/>
        </p:nvSpPr>
        <p:spPr>
          <a:xfrm>
            <a:off x="228600" y="4516756"/>
            <a:ext cx="11635740" cy="30499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Whereas a common understanding of these rights and freedoms is of the greatest importance for the full realization of this pledge,</a:t>
            </a:r>
          </a:p>
          <a:p>
            <a:pPr marL="0" indent="0">
              <a:buNone/>
            </a:pPr>
            <a:endParaRPr lang="en-US" dirty="0"/>
          </a:p>
        </p:txBody>
      </p:sp>
    </p:spTree>
    <p:extLst>
      <p:ext uri="{BB962C8B-B14F-4D97-AF65-F5344CB8AC3E}">
        <p14:creationId xmlns:p14="http://schemas.microsoft.com/office/powerpoint/2010/main" val="273539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5"/>
            <a:ext cx="11795760" cy="1325563"/>
          </a:xfrm>
        </p:spPr>
        <p:txBody>
          <a:bodyPr/>
          <a:lstStyle/>
          <a:p>
            <a:pPr algn="ctr"/>
            <a:r>
              <a:rPr lang="en-US" b="1" u="sng" dirty="0" smtClean="0"/>
              <a:t>Universal Declaration of Human Rights Preamble</a:t>
            </a:r>
            <a:endParaRPr lang="en-US" b="1" u="sng" dirty="0"/>
          </a:p>
        </p:txBody>
      </p:sp>
      <p:sp>
        <p:nvSpPr>
          <p:cNvPr id="3" name="Content Placeholder 2"/>
          <p:cNvSpPr>
            <a:spLocks noGrp="1"/>
          </p:cNvSpPr>
          <p:nvPr>
            <p:ph idx="1"/>
          </p:nvPr>
        </p:nvSpPr>
        <p:spPr>
          <a:xfrm>
            <a:off x="228600" y="1552576"/>
            <a:ext cx="11635740" cy="5122544"/>
          </a:xfrm>
        </p:spPr>
        <p:txBody>
          <a:bodyPr>
            <a:normAutofit lnSpcReduction="10000"/>
          </a:bodyPr>
          <a:lstStyle/>
          <a:p>
            <a:pPr marL="0" indent="0">
              <a:buNone/>
            </a:pPr>
            <a:r>
              <a:rPr lang="en-US" sz="3600" dirty="0"/>
              <a:t>Now, Therefore THE GENERAL ASSEMBLY proclaims THIS UNIVERSAL DECLARATION OF HUMAN RIGHTS as a common standard of achievement for all peoples and all nations, to the end that every individual and every organ of society, keeping this Declaration constantly in mind, shall strive by teaching and education to promote respect for these rights and freedoms and by progressive measures, national and international, to secure their universal and effective recognition and observance, both among the peoples of Member States themselves and among the peoples of territories under their jurisdiction. </a:t>
            </a:r>
          </a:p>
          <a:p>
            <a:endParaRPr lang="en-US" dirty="0"/>
          </a:p>
        </p:txBody>
      </p:sp>
    </p:spTree>
    <p:extLst>
      <p:ext uri="{BB962C8B-B14F-4D97-AF65-F5344CB8AC3E}">
        <p14:creationId xmlns:p14="http://schemas.microsoft.com/office/powerpoint/2010/main" val="382937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11333</TotalTime>
  <Words>512</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Create a list of as many “inalienable rights of all members of the human family” (human rights) as you can think of…</vt:lpstr>
      <vt:lpstr>United Nations</vt:lpstr>
      <vt:lpstr>United Nations</vt:lpstr>
      <vt:lpstr>PowerPoint Presentation</vt:lpstr>
      <vt:lpstr>Universal Declaration of Human Rights</vt:lpstr>
      <vt:lpstr>Universal Declaration of Human Rights Preamble</vt:lpstr>
      <vt:lpstr>Universal Declaration of Human Rights Preamble</vt:lpstr>
      <vt:lpstr>Universal Declaration of Human Rights Preamble</vt:lpstr>
      <vt:lpstr>Universal Declaration of Human Rights Preamble</vt:lpstr>
      <vt:lpstr>UDHR Quilt Activity</vt:lpstr>
      <vt:lpstr>Human Rights Quick Write Prompts</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dc:title>
  <dc:creator>Katy Matello</dc:creator>
  <cp:lastModifiedBy>Mary Sanderson</cp:lastModifiedBy>
  <cp:revision>10</cp:revision>
  <dcterms:created xsi:type="dcterms:W3CDTF">2016-10-24T14:44:52Z</dcterms:created>
  <dcterms:modified xsi:type="dcterms:W3CDTF">2017-10-31T11:22:16Z</dcterms:modified>
</cp:coreProperties>
</file>